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8" r:id="rId1"/>
  </p:sldMasterIdLst>
  <p:notesMasterIdLst>
    <p:notesMasterId r:id="rId130"/>
  </p:notesMasterIdLst>
  <p:sldIdLst>
    <p:sldId id="373" r:id="rId2"/>
    <p:sldId id="475" r:id="rId3"/>
    <p:sldId id="479" r:id="rId4"/>
    <p:sldId id="472" r:id="rId5"/>
    <p:sldId id="473" r:id="rId6"/>
    <p:sldId id="474" r:id="rId7"/>
    <p:sldId id="477" r:id="rId8"/>
    <p:sldId id="489" r:id="rId9"/>
    <p:sldId id="490" r:id="rId10"/>
    <p:sldId id="491" r:id="rId11"/>
    <p:sldId id="492" r:id="rId12"/>
    <p:sldId id="493" r:id="rId13"/>
    <p:sldId id="494" r:id="rId14"/>
    <p:sldId id="520" r:id="rId15"/>
    <p:sldId id="521" r:id="rId16"/>
    <p:sldId id="522" r:id="rId17"/>
    <p:sldId id="523" r:id="rId18"/>
    <p:sldId id="495" r:id="rId19"/>
    <p:sldId id="497" r:id="rId20"/>
    <p:sldId id="499" r:id="rId21"/>
    <p:sldId id="501" r:id="rId22"/>
    <p:sldId id="498" r:id="rId23"/>
    <p:sldId id="496" r:id="rId24"/>
    <p:sldId id="502" r:id="rId25"/>
    <p:sldId id="503" r:id="rId26"/>
    <p:sldId id="504" r:id="rId27"/>
    <p:sldId id="512" r:id="rId28"/>
    <p:sldId id="513" r:id="rId29"/>
    <p:sldId id="505" r:id="rId30"/>
    <p:sldId id="506" r:id="rId31"/>
    <p:sldId id="507" r:id="rId32"/>
    <p:sldId id="508" r:id="rId33"/>
    <p:sldId id="509" r:id="rId34"/>
    <p:sldId id="510" r:id="rId35"/>
    <p:sldId id="511" r:id="rId36"/>
    <p:sldId id="515" r:id="rId37"/>
    <p:sldId id="516" r:id="rId38"/>
    <p:sldId id="517" r:id="rId39"/>
    <p:sldId id="524" r:id="rId40"/>
    <p:sldId id="518" r:id="rId41"/>
    <p:sldId id="555" r:id="rId42"/>
    <p:sldId id="525" r:id="rId43"/>
    <p:sldId id="526" r:id="rId44"/>
    <p:sldId id="565" r:id="rId45"/>
    <p:sldId id="566" r:id="rId46"/>
    <p:sldId id="567" r:id="rId47"/>
    <p:sldId id="568" r:id="rId48"/>
    <p:sldId id="569" r:id="rId49"/>
    <p:sldId id="570" r:id="rId50"/>
    <p:sldId id="571" r:id="rId51"/>
    <p:sldId id="572" r:id="rId52"/>
    <p:sldId id="573" r:id="rId53"/>
    <p:sldId id="574" r:id="rId54"/>
    <p:sldId id="575" r:id="rId55"/>
    <p:sldId id="576" r:id="rId56"/>
    <p:sldId id="577" r:id="rId57"/>
    <p:sldId id="578" r:id="rId58"/>
    <p:sldId id="579" r:id="rId59"/>
    <p:sldId id="580" r:id="rId60"/>
    <p:sldId id="581" r:id="rId61"/>
    <p:sldId id="582" r:id="rId62"/>
    <p:sldId id="583" r:id="rId63"/>
    <p:sldId id="584" r:id="rId64"/>
    <p:sldId id="585" r:id="rId65"/>
    <p:sldId id="586" r:id="rId66"/>
    <p:sldId id="587" r:id="rId67"/>
    <p:sldId id="588" r:id="rId68"/>
    <p:sldId id="589" r:id="rId69"/>
    <p:sldId id="590" r:id="rId70"/>
    <p:sldId id="591" r:id="rId71"/>
    <p:sldId id="592" r:id="rId72"/>
    <p:sldId id="593" r:id="rId73"/>
    <p:sldId id="594" r:id="rId74"/>
    <p:sldId id="595" r:id="rId75"/>
    <p:sldId id="600" r:id="rId76"/>
    <p:sldId id="601" r:id="rId77"/>
    <p:sldId id="602" r:id="rId78"/>
    <p:sldId id="603" r:id="rId79"/>
    <p:sldId id="604" r:id="rId80"/>
    <p:sldId id="606" r:id="rId81"/>
    <p:sldId id="607" r:id="rId82"/>
    <p:sldId id="608" r:id="rId83"/>
    <p:sldId id="609" r:id="rId84"/>
    <p:sldId id="610" r:id="rId85"/>
    <p:sldId id="611" r:id="rId86"/>
    <p:sldId id="612" r:id="rId87"/>
    <p:sldId id="614" r:id="rId88"/>
    <p:sldId id="615" r:id="rId89"/>
    <p:sldId id="616" r:id="rId90"/>
    <p:sldId id="617" r:id="rId91"/>
    <p:sldId id="618" r:id="rId92"/>
    <p:sldId id="619" r:id="rId93"/>
    <p:sldId id="620" r:id="rId94"/>
    <p:sldId id="622" r:id="rId95"/>
    <p:sldId id="556" r:id="rId96"/>
    <p:sldId id="560" r:id="rId97"/>
    <p:sldId id="561" r:id="rId98"/>
    <p:sldId id="562" r:id="rId99"/>
    <p:sldId id="563" r:id="rId100"/>
    <p:sldId id="564" r:id="rId101"/>
    <p:sldId id="527" r:id="rId102"/>
    <p:sldId id="528" r:id="rId103"/>
    <p:sldId id="529" r:id="rId104"/>
    <p:sldId id="530" r:id="rId105"/>
    <p:sldId id="531" r:id="rId106"/>
    <p:sldId id="532" r:id="rId107"/>
    <p:sldId id="533" r:id="rId108"/>
    <p:sldId id="534" r:id="rId109"/>
    <p:sldId id="535" r:id="rId110"/>
    <p:sldId id="536" r:id="rId111"/>
    <p:sldId id="537" r:id="rId112"/>
    <p:sldId id="538" r:id="rId113"/>
    <p:sldId id="539" r:id="rId114"/>
    <p:sldId id="540" r:id="rId115"/>
    <p:sldId id="541" r:id="rId116"/>
    <p:sldId id="542" r:id="rId117"/>
    <p:sldId id="543" r:id="rId118"/>
    <p:sldId id="544" r:id="rId119"/>
    <p:sldId id="545" r:id="rId120"/>
    <p:sldId id="546" r:id="rId121"/>
    <p:sldId id="547" r:id="rId122"/>
    <p:sldId id="548" r:id="rId123"/>
    <p:sldId id="549" r:id="rId124"/>
    <p:sldId id="550" r:id="rId125"/>
    <p:sldId id="551" r:id="rId126"/>
    <p:sldId id="552" r:id="rId127"/>
    <p:sldId id="553" r:id="rId128"/>
    <p:sldId id="554" r:id="rId1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87F2"/>
    <a:srgbClr val="7FA5F5"/>
    <a:srgbClr val="2968EE"/>
    <a:srgbClr val="86CE75"/>
    <a:srgbClr val="483D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9" d="100"/>
          <a:sy n="79" d="100"/>
        </p:scale>
        <p:origin x="202" y="158"/>
      </p:cViewPr>
      <p:guideLst/>
    </p:cSldViewPr>
  </p:slideViewPr>
  <p:notesTextViewPr>
    <p:cViewPr>
      <p:scale>
        <a:sx n="1" d="1"/>
        <a:sy n="1" d="1"/>
      </p:scale>
      <p:origin x="0" y="0"/>
    </p:cViewPr>
  </p:notesTextViewPr>
  <p:sorterViewPr>
    <p:cViewPr varScale="1">
      <p:scale>
        <a:sx n="100" d="100"/>
        <a:sy n="100" d="100"/>
      </p:scale>
      <p:origin x="0" y="-734"/>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1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1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image" Target="../media/image66.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image" Target="../media/image80.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emf"/><Relationship Id="rId1" Type="http://schemas.openxmlformats.org/officeDocument/2006/relationships/image" Target="../media/image84.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image" Target="../media/image8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CDDB19-BBE4-4231-A8E5-F8E4EABEA783}" type="datetimeFigureOut">
              <a:rPr lang="en-IN" smtClean="0"/>
              <a:t>05-02-2024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27A9E7-316F-4E6A-B6DE-9FD74B39F0B8}" type="slidenum">
              <a:rPr lang="en-IN" smtClean="0"/>
              <a:t>‹#›</a:t>
            </a:fld>
            <a:endParaRPr lang="en-IN"/>
          </a:p>
        </p:txBody>
      </p:sp>
    </p:spTree>
    <p:extLst>
      <p:ext uri="{BB962C8B-B14F-4D97-AF65-F5344CB8AC3E}">
        <p14:creationId xmlns:p14="http://schemas.microsoft.com/office/powerpoint/2010/main" val="575024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a:t>
            </a:r>
            <a:r>
              <a:rPr lang="en-US" baseline="0" dirty="0" smtClean="0"/>
              <a:t> to the lecture on ””</a:t>
            </a:r>
            <a:endParaRPr lang="en-US" dirty="0"/>
          </a:p>
        </p:txBody>
      </p:sp>
      <p:sp>
        <p:nvSpPr>
          <p:cNvPr id="4" name="Slide Number Placeholder 3"/>
          <p:cNvSpPr>
            <a:spLocks noGrp="1"/>
          </p:cNvSpPr>
          <p:nvPr>
            <p:ph type="sldNum" sz="quarter" idx="10"/>
          </p:nvPr>
        </p:nvSpPr>
        <p:spPr/>
        <p:txBody>
          <a:bodyPr/>
          <a:lstStyle/>
          <a:p>
            <a:fld id="{78804675-06BE-BE4B-970F-B60D2F9D7BF5}" type="slidenum">
              <a:rPr lang="en-US" smtClean="0"/>
              <a:pPr/>
              <a:t>45</a:t>
            </a:fld>
            <a:endParaRPr lang="en-US"/>
          </a:p>
        </p:txBody>
      </p:sp>
    </p:spTree>
    <p:extLst>
      <p:ext uri="{BB962C8B-B14F-4D97-AF65-F5344CB8AC3E}">
        <p14:creationId xmlns:p14="http://schemas.microsoft.com/office/powerpoint/2010/main" val="1277909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a:t>
            </a:r>
            <a:r>
              <a:rPr lang="en-US" baseline="0" dirty="0" smtClean="0"/>
              <a:t> to the lecture on ””</a:t>
            </a:r>
            <a:endParaRPr lang="en-US" dirty="0"/>
          </a:p>
        </p:txBody>
      </p:sp>
      <p:sp>
        <p:nvSpPr>
          <p:cNvPr id="4" name="Slide Number Placeholder 3"/>
          <p:cNvSpPr>
            <a:spLocks noGrp="1"/>
          </p:cNvSpPr>
          <p:nvPr>
            <p:ph type="sldNum" sz="quarter" idx="10"/>
          </p:nvPr>
        </p:nvSpPr>
        <p:spPr/>
        <p:txBody>
          <a:bodyPr/>
          <a:lstStyle/>
          <a:p>
            <a:fld id="{78804675-06BE-BE4B-970F-B60D2F9D7BF5}" type="slidenum">
              <a:rPr lang="en-US" smtClean="0"/>
              <a:pPr/>
              <a:t>55</a:t>
            </a:fld>
            <a:endParaRPr lang="en-US"/>
          </a:p>
        </p:txBody>
      </p:sp>
    </p:spTree>
    <p:extLst>
      <p:ext uri="{BB962C8B-B14F-4D97-AF65-F5344CB8AC3E}">
        <p14:creationId xmlns:p14="http://schemas.microsoft.com/office/powerpoint/2010/main" val="1856221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Here again we compute the gradient. Then update </a:t>
            </a:r>
          </a:p>
          <a:p>
            <a:r>
              <a:rPr lang="en-US" sz="1200" kern="1200" dirty="0" smtClean="0">
                <a:solidFill>
                  <a:schemeClr val="tx1"/>
                </a:solidFill>
                <a:latin typeface="+mn-lt"/>
                <a:ea typeface="+mn-ea"/>
                <a:cs typeface="+mn-cs"/>
              </a:rPr>
              <a:t>b as follows:</a:t>
            </a:r>
          </a:p>
          <a:p>
            <a:r>
              <a:rPr lang="en-US" sz="1200" kern="1200" dirty="0" smtClean="0">
                <a:solidFill>
                  <a:schemeClr val="tx1"/>
                </a:solidFill>
                <a:latin typeface="+mn-lt"/>
                <a:ea typeface="+mn-ea"/>
                <a:cs typeface="+mn-cs"/>
              </a:rPr>
              <a:t>a as follows:</a:t>
            </a:r>
          </a:p>
          <a:p>
            <a:r>
              <a:rPr lang="en-US" sz="1200" kern="1200" dirty="0" smtClean="0">
                <a:solidFill>
                  <a:schemeClr val="tx1"/>
                </a:solidFill>
                <a:latin typeface="+mn-lt"/>
                <a:ea typeface="+mn-ea"/>
                <a:cs typeface="+mn-cs"/>
              </a:rPr>
              <a:t>mu is parameter that needs to be chosen at the beginning</a:t>
            </a:r>
          </a:p>
          <a:p>
            <a:r>
              <a:rPr lang="en-US" sz="1200" kern="1200" dirty="0" smtClean="0">
                <a:solidFill>
                  <a:schemeClr val="tx1"/>
                </a:solidFill>
                <a:latin typeface="+mn-lt"/>
                <a:ea typeface="+mn-ea"/>
                <a:cs typeface="+mn-cs"/>
              </a:rPr>
              <a:t>of our procedure.</a:t>
            </a:r>
            <a:endParaRPr lang="en-US" dirty="0"/>
          </a:p>
        </p:txBody>
      </p:sp>
      <p:sp>
        <p:nvSpPr>
          <p:cNvPr id="4" name="Slide Number Placeholder 3"/>
          <p:cNvSpPr>
            <a:spLocks noGrp="1"/>
          </p:cNvSpPr>
          <p:nvPr>
            <p:ph type="sldNum" sz="quarter" idx="10"/>
          </p:nvPr>
        </p:nvSpPr>
        <p:spPr/>
        <p:txBody>
          <a:bodyPr/>
          <a:lstStyle/>
          <a:p>
            <a:fld id="{78804675-06BE-BE4B-970F-B60D2F9D7BF5}" type="slidenum">
              <a:rPr lang="en-US" smtClean="0"/>
              <a:pPr/>
              <a:t>61</a:t>
            </a:fld>
            <a:endParaRPr lang="en-US"/>
          </a:p>
        </p:txBody>
      </p:sp>
    </p:spTree>
    <p:extLst>
      <p:ext uri="{BB962C8B-B14F-4D97-AF65-F5344CB8AC3E}">
        <p14:creationId xmlns:p14="http://schemas.microsoft.com/office/powerpoint/2010/main" val="3477029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After several iterations, we can see that we reach the minima, </a:t>
            </a:r>
          </a:p>
          <a:p>
            <a:r>
              <a:rPr lang="en-US" sz="1200" kern="1200" dirty="0" smtClean="0">
                <a:solidFill>
                  <a:schemeClr val="tx1"/>
                </a:solidFill>
                <a:latin typeface="+mn-lt"/>
                <a:ea typeface="+mn-ea"/>
                <a:cs typeface="+mn-cs"/>
              </a:rPr>
              <a:t>and the corresponding model parameters fit the given the data </a:t>
            </a:r>
          </a:p>
          <a:p>
            <a:r>
              <a:rPr lang="en-US" sz="1200" kern="1200" dirty="0" smtClean="0">
                <a:solidFill>
                  <a:schemeClr val="tx1"/>
                </a:solidFill>
                <a:latin typeface="+mn-lt"/>
                <a:ea typeface="+mn-ea"/>
                <a:cs typeface="+mn-cs"/>
              </a:rPr>
              <a:t>points the best. </a:t>
            </a:r>
            <a:endParaRPr lang="en-US" dirty="0"/>
          </a:p>
        </p:txBody>
      </p:sp>
      <p:sp>
        <p:nvSpPr>
          <p:cNvPr id="4" name="Slide Number Placeholder 3"/>
          <p:cNvSpPr>
            <a:spLocks noGrp="1"/>
          </p:cNvSpPr>
          <p:nvPr>
            <p:ph type="sldNum" sz="quarter" idx="10"/>
          </p:nvPr>
        </p:nvSpPr>
        <p:spPr/>
        <p:txBody>
          <a:bodyPr/>
          <a:lstStyle/>
          <a:p>
            <a:fld id="{78804675-06BE-BE4B-970F-B60D2F9D7BF5}" type="slidenum">
              <a:rPr lang="en-US" smtClean="0"/>
              <a:pPr/>
              <a:t>62</a:t>
            </a:fld>
            <a:endParaRPr lang="en-US"/>
          </a:p>
        </p:txBody>
      </p:sp>
    </p:spTree>
    <p:extLst>
      <p:ext uri="{BB962C8B-B14F-4D97-AF65-F5344CB8AC3E}">
        <p14:creationId xmlns:p14="http://schemas.microsoft.com/office/powerpoint/2010/main" val="1239906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804675-06BE-BE4B-970F-B60D2F9D7BF5}" type="slidenum">
              <a:rPr lang="en-US" smtClean="0"/>
              <a:pPr/>
              <a:t>67</a:t>
            </a:fld>
            <a:endParaRPr lang="en-US"/>
          </a:p>
        </p:txBody>
      </p:sp>
    </p:spTree>
    <p:extLst>
      <p:ext uri="{BB962C8B-B14F-4D97-AF65-F5344CB8AC3E}">
        <p14:creationId xmlns:p14="http://schemas.microsoft.com/office/powerpoint/2010/main" val="388046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a:t>
            </a:r>
            <a:r>
              <a:rPr lang="en-US" baseline="0" dirty="0" smtClean="0"/>
              <a:t> to the lecture on ””</a:t>
            </a:r>
            <a:endParaRPr lang="en-US" dirty="0"/>
          </a:p>
        </p:txBody>
      </p:sp>
      <p:sp>
        <p:nvSpPr>
          <p:cNvPr id="4" name="Slide Number Placeholder 3"/>
          <p:cNvSpPr>
            <a:spLocks noGrp="1"/>
          </p:cNvSpPr>
          <p:nvPr>
            <p:ph type="sldNum" sz="quarter" idx="10"/>
          </p:nvPr>
        </p:nvSpPr>
        <p:spPr/>
        <p:txBody>
          <a:bodyPr/>
          <a:lstStyle/>
          <a:p>
            <a:fld id="{78804675-06BE-BE4B-970F-B60D2F9D7BF5}" type="slidenum">
              <a:rPr lang="en-US" smtClean="0"/>
              <a:pPr/>
              <a:t>68</a:t>
            </a:fld>
            <a:endParaRPr lang="en-US"/>
          </a:p>
        </p:txBody>
      </p:sp>
    </p:spTree>
    <p:extLst>
      <p:ext uri="{BB962C8B-B14F-4D97-AF65-F5344CB8AC3E}">
        <p14:creationId xmlns:p14="http://schemas.microsoft.com/office/powerpoint/2010/main" val="446442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75E61-E1DC-F4E7-8073-579AFA172B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E7852CF-2C10-00C7-F68B-3D3455031F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81EE5BC-62E4-916C-8F94-F64136B1E702}"/>
              </a:ext>
            </a:extLst>
          </p:cNvPr>
          <p:cNvSpPr>
            <a:spLocks noGrp="1"/>
          </p:cNvSpPr>
          <p:nvPr>
            <p:ph type="dt" sz="half" idx="10"/>
          </p:nvPr>
        </p:nvSpPr>
        <p:spPr/>
        <p:txBody>
          <a:bodyPr/>
          <a:lstStyle/>
          <a:p>
            <a:fld id="{5567CF11-9838-48FE-B28F-1FB42F02FA09}" type="datetimeFigureOut">
              <a:rPr lang="en-IN" smtClean="0"/>
              <a:t>05-02-2024</a:t>
            </a:fld>
            <a:endParaRPr lang="en-IN"/>
          </a:p>
        </p:txBody>
      </p:sp>
      <p:sp>
        <p:nvSpPr>
          <p:cNvPr id="5" name="Footer Placeholder 4">
            <a:extLst>
              <a:ext uri="{FF2B5EF4-FFF2-40B4-BE49-F238E27FC236}">
                <a16:creationId xmlns:a16="http://schemas.microsoft.com/office/drawing/2014/main" id="{C3B86763-1822-B8E1-3B1E-11D498AE535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63773F-C723-9144-89FF-718A5C688FD9}"/>
              </a:ext>
            </a:extLst>
          </p:cNvPr>
          <p:cNvSpPr>
            <a:spLocks noGrp="1"/>
          </p:cNvSpPr>
          <p:nvPr>
            <p:ph type="sldNum" sz="quarter" idx="12"/>
          </p:nvPr>
        </p:nvSpPr>
        <p:spPr/>
        <p:txBody>
          <a:bodyPr/>
          <a:lstStyle/>
          <a:p>
            <a:fld id="{4AC4D56E-181B-4FEE-90CD-22E2727934D7}" type="slidenum">
              <a:rPr lang="en-IN" smtClean="0"/>
              <a:t>‹#›</a:t>
            </a:fld>
            <a:endParaRPr lang="en-IN"/>
          </a:p>
        </p:txBody>
      </p:sp>
    </p:spTree>
    <p:extLst>
      <p:ext uri="{BB962C8B-B14F-4D97-AF65-F5344CB8AC3E}">
        <p14:creationId xmlns:p14="http://schemas.microsoft.com/office/powerpoint/2010/main" val="653761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ED3AF-51A4-F21D-FB6A-8A05C98C4AB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EEC19C6-1FBC-0A7E-7FC7-1CA8E23049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101C77D-F54A-F4CE-AF70-6FCE7054E5DC}"/>
              </a:ext>
            </a:extLst>
          </p:cNvPr>
          <p:cNvSpPr>
            <a:spLocks noGrp="1"/>
          </p:cNvSpPr>
          <p:nvPr>
            <p:ph type="dt" sz="half" idx="10"/>
          </p:nvPr>
        </p:nvSpPr>
        <p:spPr/>
        <p:txBody>
          <a:bodyPr/>
          <a:lstStyle/>
          <a:p>
            <a:fld id="{5567CF11-9838-48FE-B28F-1FB42F02FA09}" type="datetimeFigureOut">
              <a:rPr lang="en-IN" smtClean="0"/>
              <a:t>05-02-2024</a:t>
            </a:fld>
            <a:endParaRPr lang="en-IN"/>
          </a:p>
        </p:txBody>
      </p:sp>
      <p:sp>
        <p:nvSpPr>
          <p:cNvPr id="5" name="Footer Placeholder 4">
            <a:extLst>
              <a:ext uri="{FF2B5EF4-FFF2-40B4-BE49-F238E27FC236}">
                <a16:creationId xmlns:a16="http://schemas.microsoft.com/office/drawing/2014/main" id="{84E5DDB8-F994-0D93-F1EE-73F2B8FE1A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38C00DE-1609-BCCF-70BA-F97BD14EFB50}"/>
              </a:ext>
            </a:extLst>
          </p:cNvPr>
          <p:cNvSpPr>
            <a:spLocks noGrp="1"/>
          </p:cNvSpPr>
          <p:nvPr>
            <p:ph type="sldNum" sz="quarter" idx="12"/>
          </p:nvPr>
        </p:nvSpPr>
        <p:spPr/>
        <p:txBody>
          <a:bodyPr/>
          <a:lstStyle/>
          <a:p>
            <a:fld id="{4AC4D56E-181B-4FEE-90CD-22E2727934D7}" type="slidenum">
              <a:rPr lang="en-IN" smtClean="0"/>
              <a:t>‹#›</a:t>
            </a:fld>
            <a:endParaRPr lang="en-IN"/>
          </a:p>
        </p:txBody>
      </p:sp>
    </p:spTree>
    <p:extLst>
      <p:ext uri="{BB962C8B-B14F-4D97-AF65-F5344CB8AC3E}">
        <p14:creationId xmlns:p14="http://schemas.microsoft.com/office/powerpoint/2010/main" val="960120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75A8BA-99FF-FE74-CEFA-69EB04F1AFF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4F8206F-204B-5A05-051B-A0F0B52758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FCB4DB4-5DC3-F739-FADC-E513002914D5}"/>
              </a:ext>
            </a:extLst>
          </p:cNvPr>
          <p:cNvSpPr>
            <a:spLocks noGrp="1"/>
          </p:cNvSpPr>
          <p:nvPr>
            <p:ph type="dt" sz="half" idx="10"/>
          </p:nvPr>
        </p:nvSpPr>
        <p:spPr/>
        <p:txBody>
          <a:bodyPr/>
          <a:lstStyle/>
          <a:p>
            <a:fld id="{5567CF11-9838-48FE-B28F-1FB42F02FA09}" type="datetimeFigureOut">
              <a:rPr lang="en-IN" smtClean="0"/>
              <a:t>05-02-2024</a:t>
            </a:fld>
            <a:endParaRPr lang="en-IN"/>
          </a:p>
        </p:txBody>
      </p:sp>
      <p:sp>
        <p:nvSpPr>
          <p:cNvPr id="5" name="Footer Placeholder 4">
            <a:extLst>
              <a:ext uri="{FF2B5EF4-FFF2-40B4-BE49-F238E27FC236}">
                <a16:creationId xmlns:a16="http://schemas.microsoft.com/office/drawing/2014/main" id="{975AE82D-7DBF-8E28-544D-B38076D8201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A5A7C19-B7FE-F2CB-8F09-647A9C5ECAD4}"/>
              </a:ext>
            </a:extLst>
          </p:cNvPr>
          <p:cNvSpPr>
            <a:spLocks noGrp="1"/>
          </p:cNvSpPr>
          <p:nvPr>
            <p:ph type="sldNum" sz="quarter" idx="12"/>
          </p:nvPr>
        </p:nvSpPr>
        <p:spPr/>
        <p:txBody>
          <a:bodyPr/>
          <a:lstStyle/>
          <a:p>
            <a:fld id="{4AC4D56E-181B-4FEE-90CD-22E2727934D7}" type="slidenum">
              <a:rPr lang="en-IN" smtClean="0"/>
              <a:t>‹#›</a:t>
            </a:fld>
            <a:endParaRPr lang="en-IN"/>
          </a:p>
        </p:txBody>
      </p:sp>
    </p:spTree>
    <p:extLst>
      <p:ext uri="{BB962C8B-B14F-4D97-AF65-F5344CB8AC3E}">
        <p14:creationId xmlns:p14="http://schemas.microsoft.com/office/powerpoint/2010/main" val="2648197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926D5-6A2E-0F5F-6439-816523285EC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1C16BAB-FEC8-7257-3C88-CD82E759B8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532A592-DDB4-A7CC-2BB1-B117ACA52A92}"/>
              </a:ext>
            </a:extLst>
          </p:cNvPr>
          <p:cNvSpPr>
            <a:spLocks noGrp="1"/>
          </p:cNvSpPr>
          <p:nvPr>
            <p:ph type="dt" sz="half" idx="10"/>
          </p:nvPr>
        </p:nvSpPr>
        <p:spPr/>
        <p:txBody>
          <a:bodyPr/>
          <a:lstStyle/>
          <a:p>
            <a:fld id="{5567CF11-9838-48FE-B28F-1FB42F02FA09}" type="datetimeFigureOut">
              <a:rPr lang="en-IN" smtClean="0"/>
              <a:t>05-02-2024</a:t>
            </a:fld>
            <a:endParaRPr lang="en-IN"/>
          </a:p>
        </p:txBody>
      </p:sp>
      <p:sp>
        <p:nvSpPr>
          <p:cNvPr id="5" name="Footer Placeholder 4">
            <a:extLst>
              <a:ext uri="{FF2B5EF4-FFF2-40B4-BE49-F238E27FC236}">
                <a16:creationId xmlns:a16="http://schemas.microsoft.com/office/drawing/2014/main" id="{06FEAD6A-10BF-18B7-9C54-923405FDA46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7A81FCD-8157-C019-3C69-2B14C616D512}"/>
              </a:ext>
            </a:extLst>
          </p:cNvPr>
          <p:cNvSpPr>
            <a:spLocks noGrp="1"/>
          </p:cNvSpPr>
          <p:nvPr>
            <p:ph type="sldNum" sz="quarter" idx="12"/>
          </p:nvPr>
        </p:nvSpPr>
        <p:spPr/>
        <p:txBody>
          <a:bodyPr/>
          <a:lstStyle/>
          <a:p>
            <a:fld id="{4AC4D56E-181B-4FEE-90CD-22E2727934D7}" type="slidenum">
              <a:rPr lang="en-IN" smtClean="0"/>
              <a:t>‹#›</a:t>
            </a:fld>
            <a:endParaRPr lang="en-IN"/>
          </a:p>
        </p:txBody>
      </p:sp>
    </p:spTree>
    <p:extLst>
      <p:ext uri="{BB962C8B-B14F-4D97-AF65-F5344CB8AC3E}">
        <p14:creationId xmlns:p14="http://schemas.microsoft.com/office/powerpoint/2010/main" val="517262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22A01-1A17-B0AE-6AD9-CBD6DE6C11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A28435A-7550-CF61-4018-F408A62762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F919B3-611F-8EF1-39D7-58C2DF588BC4}"/>
              </a:ext>
            </a:extLst>
          </p:cNvPr>
          <p:cNvSpPr>
            <a:spLocks noGrp="1"/>
          </p:cNvSpPr>
          <p:nvPr>
            <p:ph type="dt" sz="half" idx="10"/>
          </p:nvPr>
        </p:nvSpPr>
        <p:spPr/>
        <p:txBody>
          <a:bodyPr/>
          <a:lstStyle/>
          <a:p>
            <a:fld id="{5567CF11-9838-48FE-B28F-1FB42F02FA09}" type="datetimeFigureOut">
              <a:rPr lang="en-IN" smtClean="0"/>
              <a:t>05-02-2024</a:t>
            </a:fld>
            <a:endParaRPr lang="en-IN"/>
          </a:p>
        </p:txBody>
      </p:sp>
      <p:sp>
        <p:nvSpPr>
          <p:cNvPr id="5" name="Footer Placeholder 4">
            <a:extLst>
              <a:ext uri="{FF2B5EF4-FFF2-40B4-BE49-F238E27FC236}">
                <a16:creationId xmlns:a16="http://schemas.microsoft.com/office/drawing/2014/main" id="{7084F1F6-D99A-27E4-3F77-FDFB7EEB604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AF02C97-83FD-2176-B0C8-C2ED82A7F94D}"/>
              </a:ext>
            </a:extLst>
          </p:cNvPr>
          <p:cNvSpPr>
            <a:spLocks noGrp="1"/>
          </p:cNvSpPr>
          <p:nvPr>
            <p:ph type="sldNum" sz="quarter" idx="12"/>
          </p:nvPr>
        </p:nvSpPr>
        <p:spPr/>
        <p:txBody>
          <a:bodyPr/>
          <a:lstStyle/>
          <a:p>
            <a:fld id="{4AC4D56E-181B-4FEE-90CD-22E2727934D7}" type="slidenum">
              <a:rPr lang="en-IN" smtClean="0"/>
              <a:t>‹#›</a:t>
            </a:fld>
            <a:endParaRPr lang="en-IN"/>
          </a:p>
        </p:txBody>
      </p:sp>
    </p:spTree>
    <p:extLst>
      <p:ext uri="{BB962C8B-B14F-4D97-AF65-F5344CB8AC3E}">
        <p14:creationId xmlns:p14="http://schemas.microsoft.com/office/powerpoint/2010/main" val="1844840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B2EB0-3FBF-2F39-9FE0-53CC07C7553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DCB9D3C-CD0A-A3B5-C80D-EA8589D96E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F628DEA-4647-B3E4-5E9B-0054EAB5E7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2177126-3B5C-09AE-F029-56B9C6BFD72D}"/>
              </a:ext>
            </a:extLst>
          </p:cNvPr>
          <p:cNvSpPr>
            <a:spLocks noGrp="1"/>
          </p:cNvSpPr>
          <p:nvPr>
            <p:ph type="dt" sz="half" idx="10"/>
          </p:nvPr>
        </p:nvSpPr>
        <p:spPr/>
        <p:txBody>
          <a:bodyPr/>
          <a:lstStyle/>
          <a:p>
            <a:fld id="{5567CF11-9838-48FE-B28F-1FB42F02FA09}" type="datetimeFigureOut">
              <a:rPr lang="en-IN" smtClean="0"/>
              <a:t>05-02-2024</a:t>
            </a:fld>
            <a:endParaRPr lang="en-IN"/>
          </a:p>
        </p:txBody>
      </p:sp>
      <p:sp>
        <p:nvSpPr>
          <p:cNvPr id="6" name="Footer Placeholder 5">
            <a:extLst>
              <a:ext uri="{FF2B5EF4-FFF2-40B4-BE49-F238E27FC236}">
                <a16:creationId xmlns:a16="http://schemas.microsoft.com/office/drawing/2014/main" id="{E12D0CF4-F330-0420-B1D8-FCB5B858218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248D6F8-D2EC-E13E-DEE0-27DC4F6B09B1}"/>
              </a:ext>
            </a:extLst>
          </p:cNvPr>
          <p:cNvSpPr>
            <a:spLocks noGrp="1"/>
          </p:cNvSpPr>
          <p:nvPr>
            <p:ph type="sldNum" sz="quarter" idx="12"/>
          </p:nvPr>
        </p:nvSpPr>
        <p:spPr/>
        <p:txBody>
          <a:bodyPr/>
          <a:lstStyle/>
          <a:p>
            <a:fld id="{4AC4D56E-181B-4FEE-90CD-22E2727934D7}" type="slidenum">
              <a:rPr lang="en-IN" smtClean="0"/>
              <a:t>‹#›</a:t>
            </a:fld>
            <a:endParaRPr lang="en-IN"/>
          </a:p>
        </p:txBody>
      </p:sp>
    </p:spTree>
    <p:extLst>
      <p:ext uri="{BB962C8B-B14F-4D97-AF65-F5344CB8AC3E}">
        <p14:creationId xmlns:p14="http://schemas.microsoft.com/office/powerpoint/2010/main" val="3452475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8919D-E9BD-0C3D-76AE-5BB8699BF79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22DE24B-016B-B83F-0500-BA794D9920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3016B6-1452-E424-42DA-A0038BDB011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0BD23B4-CE44-FF51-5D46-2FC4610D4F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1B59CB0-01CC-C07F-0CDE-50E5878FE7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5D67579-B8F9-9B80-55B7-C5B7DF6924F0}"/>
              </a:ext>
            </a:extLst>
          </p:cNvPr>
          <p:cNvSpPr>
            <a:spLocks noGrp="1"/>
          </p:cNvSpPr>
          <p:nvPr>
            <p:ph type="dt" sz="half" idx="10"/>
          </p:nvPr>
        </p:nvSpPr>
        <p:spPr/>
        <p:txBody>
          <a:bodyPr/>
          <a:lstStyle/>
          <a:p>
            <a:fld id="{5567CF11-9838-48FE-B28F-1FB42F02FA09}" type="datetimeFigureOut">
              <a:rPr lang="en-IN" smtClean="0"/>
              <a:t>05-02-2024</a:t>
            </a:fld>
            <a:endParaRPr lang="en-IN"/>
          </a:p>
        </p:txBody>
      </p:sp>
      <p:sp>
        <p:nvSpPr>
          <p:cNvPr id="8" name="Footer Placeholder 7">
            <a:extLst>
              <a:ext uri="{FF2B5EF4-FFF2-40B4-BE49-F238E27FC236}">
                <a16:creationId xmlns:a16="http://schemas.microsoft.com/office/drawing/2014/main" id="{E6275B53-369C-F401-052B-B5D38C3C833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84D2A4B-92BE-A483-E695-33750C675CA8}"/>
              </a:ext>
            </a:extLst>
          </p:cNvPr>
          <p:cNvSpPr>
            <a:spLocks noGrp="1"/>
          </p:cNvSpPr>
          <p:nvPr>
            <p:ph type="sldNum" sz="quarter" idx="12"/>
          </p:nvPr>
        </p:nvSpPr>
        <p:spPr/>
        <p:txBody>
          <a:bodyPr/>
          <a:lstStyle/>
          <a:p>
            <a:fld id="{4AC4D56E-181B-4FEE-90CD-22E2727934D7}" type="slidenum">
              <a:rPr lang="en-IN" smtClean="0"/>
              <a:t>‹#›</a:t>
            </a:fld>
            <a:endParaRPr lang="en-IN"/>
          </a:p>
        </p:txBody>
      </p:sp>
    </p:spTree>
    <p:extLst>
      <p:ext uri="{BB962C8B-B14F-4D97-AF65-F5344CB8AC3E}">
        <p14:creationId xmlns:p14="http://schemas.microsoft.com/office/powerpoint/2010/main" val="468188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6DEEA-85C5-D93E-3FB2-F6FD8470FE6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BC2909D-04B3-D451-B2FB-7AF225985A48}"/>
              </a:ext>
            </a:extLst>
          </p:cNvPr>
          <p:cNvSpPr>
            <a:spLocks noGrp="1"/>
          </p:cNvSpPr>
          <p:nvPr>
            <p:ph type="dt" sz="half" idx="10"/>
          </p:nvPr>
        </p:nvSpPr>
        <p:spPr/>
        <p:txBody>
          <a:bodyPr/>
          <a:lstStyle/>
          <a:p>
            <a:fld id="{5567CF11-9838-48FE-B28F-1FB42F02FA09}" type="datetimeFigureOut">
              <a:rPr lang="en-IN" smtClean="0"/>
              <a:t>05-02-2024</a:t>
            </a:fld>
            <a:endParaRPr lang="en-IN"/>
          </a:p>
        </p:txBody>
      </p:sp>
      <p:sp>
        <p:nvSpPr>
          <p:cNvPr id="4" name="Footer Placeholder 3">
            <a:extLst>
              <a:ext uri="{FF2B5EF4-FFF2-40B4-BE49-F238E27FC236}">
                <a16:creationId xmlns:a16="http://schemas.microsoft.com/office/drawing/2014/main" id="{B4CF51F3-504D-A50C-9A6A-7C59DABA999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3F5FC03-7F2E-2A19-6A60-C467AF979976}"/>
              </a:ext>
            </a:extLst>
          </p:cNvPr>
          <p:cNvSpPr>
            <a:spLocks noGrp="1"/>
          </p:cNvSpPr>
          <p:nvPr>
            <p:ph type="sldNum" sz="quarter" idx="12"/>
          </p:nvPr>
        </p:nvSpPr>
        <p:spPr/>
        <p:txBody>
          <a:bodyPr/>
          <a:lstStyle/>
          <a:p>
            <a:fld id="{4AC4D56E-181B-4FEE-90CD-22E2727934D7}" type="slidenum">
              <a:rPr lang="en-IN" smtClean="0"/>
              <a:t>‹#›</a:t>
            </a:fld>
            <a:endParaRPr lang="en-IN"/>
          </a:p>
        </p:txBody>
      </p:sp>
    </p:spTree>
    <p:extLst>
      <p:ext uri="{BB962C8B-B14F-4D97-AF65-F5344CB8AC3E}">
        <p14:creationId xmlns:p14="http://schemas.microsoft.com/office/powerpoint/2010/main" val="3499988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018F53-A1FD-B6BC-4A82-022B7A9748A9}"/>
              </a:ext>
            </a:extLst>
          </p:cNvPr>
          <p:cNvSpPr>
            <a:spLocks noGrp="1"/>
          </p:cNvSpPr>
          <p:nvPr>
            <p:ph type="dt" sz="half" idx="10"/>
          </p:nvPr>
        </p:nvSpPr>
        <p:spPr/>
        <p:txBody>
          <a:bodyPr/>
          <a:lstStyle/>
          <a:p>
            <a:fld id="{5567CF11-9838-48FE-B28F-1FB42F02FA09}" type="datetimeFigureOut">
              <a:rPr lang="en-IN" smtClean="0"/>
              <a:t>05-02-2024</a:t>
            </a:fld>
            <a:endParaRPr lang="en-IN"/>
          </a:p>
        </p:txBody>
      </p:sp>
      <p:sp>
        <p:nvSpPr>
          <p:cNvPr id="3" name="Footer Placeholder 2">
            <a:extLst>
              <a:ext uri="{FF2B5EF4-FFF2-40B4-BE49-F238E27FC236}">
                <a16:creationId xmlns:a16="http://schemas.microsoft.com/office/drawing/2014/main" id="{FD6AF4D7-8DB2-0259-EBCF-3B6DE265D31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2D2BD4C-86E2-65E5-DB1A-32DBFC322754}"/>
              </a:ext>
            </a:extLst>
          </p:cNvPr>
          <p:cNvSpPr>
            <a:spLocks noGrp="1"/>
          </p:cNvSpPr>
          <p:nvPr>
            <p:ph type="sldNum" sz="quarter" idx="12"/>
          </p:nvPr>
        </p:nvSpPr>
        <p:spPr/>
        <p:txBody>
          <a:bodyPr/>
          <a:lstStyle/>
          <a:p>
            <a:fld id="{4AC4D56E-181B-4FEE-90CD-22E2727934D7}" type="slidenum">
              <a:rPr lang="en-IN" smtClean="0"/>
              <a:t>‹#›</a:t>
            </a:fld>
            <a:endParaRPr lang="en-IN"/>
          </a:p>
        </p:txBody>
      </p:sp>
    </p:spTree>
    <p:extLst>
      <p:ext uri="{BB962C8B-B14F-4D97-AF65-F5344CB8AC3E}">
        <p14:creationId xmlns:p14="http://schemas.microsoft.com/office/powerpoint/2010/main" val="1915818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11825-C8B6-E5C1-1705-39F1C423C3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6ACD8B7-C515-46AE-205F-C05658675C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AA1697A-792A-BBF9-9E73-D61EC316B2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DAAD94-22BA-F094-7F3C-20FCC3B0DC0E}"/>
              </a:ext>
            </a:extLst>
          </p:cNvPr>
          <p:cNvSpPr>
            <a:spLocks noGrp="1"/>
          </p:cNvSpPr>
          <p:nvPr>
            <p:ph type="dt" sz="half" idx="10"/>
          </p:nvPr>
        </p:nvSpPr>
        <p:spPr/>
        <p:txBody>
          <a:bodyPr/>
          <a:lstStyle/>
          <a:p>
            <a:fld id="{5567CF11-9838-48FE-B28F-1FB42F02FA09}" type="datetimeFigureOut">
              <a:rPr lang="en-IN" smtClean="0"/>
              <a:t>05-02-2024</a:t>
            </a:fld>
            <a:endParaRPr lang="en-IN"/>
          </a:p>
        </p:txBody>
      </p:sp>
      <p:sp>
        <p:nvSpPr>
          <p:cNvPr id="6" name="Footer Placeholder 5">
            <a:extLst>
              <a:ext uri="{FF2B5EF4-FFF2-40B4-BE49-F238E27FC236}">
                <a16:creationId xmlns:a16="http://schemas.microsoft.com/office/drawing/2014/main" id="{A98067CF-1D9E-FF25-081C-547F9D70BD4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8E5C52D-E0D3-ADF7-5FFD-BD3FE32B6DE9}"/>
              </a:ext>
            </a:extLst>
          </p:cNvPr>
          <p:cNvSpPr>
            <a:spLocks noGrp="1"/>
          </p:cNvSpPr>
          <p:nvPr>
            <p:ph type="sldNum" sz="quarter" idx="12"/>
          </p:nvPr>
        </p:nvSpPr>
        <p:spPr/>
        <p:txBody>
          <a:bodyPr/>
          <a:lstStyle/>
          <a:p>
            <a:fld id="{4AC4D56E-181B-4FEE-90CD-22E2727934D7}" type="slidenum">
              <a:rPr lang="en-IN" smtClean="0"/>
              <a:t>‹#›</a:t>
            </a:fld>
            <a:endParaRPr lang="en-IN"/>
          </a:p>
        </p:txBody>
      </p:sp>
    </p:spTree>
    <p:extLst>
      <p:ext uri="{BB962C8B-B14F-4D97-AF65-F5344CB8AC3E}">
        <p14:creationId xmlns:p14="http://schemas.microsoft.com/office/powerpoint/2010/main" val="3433212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0977D-86D8-27EB-B70C-E6E269E297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B1863C8-FE8E-C9A6-0999-26C5FD5CE8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C881BCE-519E-7480-237F-ADF1E59D80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695C6A-6692-5C8F-D360-081DB2070E6F}"/>
              </a:ext>
            </a:extLst>
          </p:cNvPr>
          <p:cNvSpPr>
            <a:spLocks noGrp="1"/>
          </p:cNvSpPr>
          <p:nvPr>
            <p:ph type="dt" sz="half" idx="10"/>
          </p:nvPr>
        </p:nvSpPr>
        <p:spPr/>
        <p:txBody>
          <a:bodyPr/>
          <a:lstStyle/>
          <a:p>
            <a:fld id="{5567CF11-9838-48FE-B28F-1FB42F02FA09}" type="datetimeFigureOut">
              <a:rPr lang="en-IN" smtClean="0"/>
              <a:t>05-02-2024</a:t>
            </a:fld>
            <a:endParaRPr lang="en-IN"/>
          </a:p>
        </p:txBody>
      </p:sp>
      <p:sp>
        <p:nvSpPr>
          <p:cNvPr id="6" name="Footer Placeholder 5">
            <a:extLst>
              <a:ext uri="{FF2B5EF4-FFF2-40B4-BE49-F238E27FC236}">
                <a16:creationId xmlns:a16="http://schemas.microsoft.com/office/drawing/2014/main" id="{49EA7243-1DD0-D050-2682-CDD23E066E4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060E6B4-4A82-74D0-528B-B094554E05C4}"/>
              </a:ext>
            </a:extLst>
          </p:cNvPr>
          <p:cNvSpPr>
            <a:spLocks noGrp="1"/>
          </p:cNvSpPr>
          <p:nvPr>
            <p:ph type="sldNum" sz="quarter" idx="12"/>
          </p:nvPr>
        </p:nvSpPr>
        <p:spPr/>
        <p:txBody>
          <a:bodyPr/>
          <a:lstStyle/>
          <a:p>
            <a:fld id="{4AC4D56E-181B-4FEE-90CD-22E2727934D7}" type="slidenum">
              <a:rPr lang="en-IN" smtClean="0"/>
              <a:t>‹#›</a:t>
            </a:fld>
            <a:endParaRPr lang="en-IN"/>
          </a:p>
        </p:txBody>
      </p:sp>
    </p:spTree>
    <p:extLst>
      <p:ext uri="{BB962C8B-B14F-4D97-AF65-F5344CB8AC3E}">
        <p14:creationId xmlns:p14="http://schemas.microsoft.com/office/powerpoint/2010/main" val="41676385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EFEEE9-F0A6-ECCA-850B-80124A860F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4E705CC-CACE-4CCF-4155-18A143E062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11C3C8E-0339-5093-04A7-4C5881A889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67CF11-9838-48FE-B28F-1FB42F02FA09}" type="datetimeFigureOut">
              <a:rPr lang="en-IN" smtClean="0"/>
              <a:t>05-02-2024</a:t>
            </a:fld>
            <a:endParaRPr lang="en-IN"/>
          </a:p>
        </p:txBody>
      </p:sp>
      <p:sp>
        <p:nvSpPr>
          <p:cNvPr id="5" name="Footer Placeholder 4">
            <a:extLst>
              <a:ext uri="{FF2B5EF4-FFF2-40B4-BE49-F238E27FC236}">
                <a16:creationId xmlns:a16="http://schemas.microsoft.com/office/drawing/2014/main" id="{03B6AD6D-CB48-737F-6F73-B2370C4717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452908D-C147-8930-D844-F4993279FE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C4D56E-181B-4FEE-90CD-22E2727934D7}" type="slidenum">
              <a:rPr lang="en-IN" smtClean="0"/>
              <a:t>‹#›</a:t>
            </a:fld>
            <a:endParaRPr lang="en-IN"/>
          </a:p>
        </p:txBody>
      </p:sp>
    </p:spTree>
    <p:extLst>
      <p:ext uri="{BB962C8B-B14F-4D97-AF65-F5344CB8AC3E}">
        <p14:creationId xmlns:p14="http://schemas.microsoft.com/office/powerpoint/2010/main" val="32100382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jpe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10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jpe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11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1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111.png"/><Relationship Id="rId5" Type="http://schemas.openxmlformats.org/officeDocument/2006/relationships/image" Target="../media/image114.wmf"/><Relationship Id="rId4" Type="http://schemas.openxmlformats.org/officeDocument/2006/relationships/oleObject" Target="../embeddings/oleObject15.bin"/></Relationships>
</file>

<file path=ppt/slides/_rels/slide11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119.wmf"/></Relationships>
</file>

<file path=ppt/slides/_rels/slide119.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14.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17.bin"/><Relationship Id="rId5" Type="http://schemas.openxmlformats.org/officeDocument/2006/relationships/image" Target="../media/image115.png"/><Relationship Id="rId4" Type="http://schemas.openxmlformats.org/officeDocument/2006/relationships/image" Target="../media/image111.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8.png"/></Relationships>
</file>

<file path=ppt/slides/_rels/slide12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12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12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12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www.neuroimagingprimers.org/list-of-primers/rest/" TargetMode="External"/><Relationship Id="rId4" Type="http://schemas.openxmlformats.org/officeDocument/2006/relationships/hyperlink" Target="http://www.neuroimagingprimers.org/list-of-primers/intro/"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6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image" Target="../media/image60.e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4.xml"/><Relationship Id="rId1" Type="http://schemas.openxmlformats.org/officeDocument/2006/relationships/vmlDrawing" Target="../drawings/vmlDrawing2.vml"/><Relationship Id="rId4" Type="http://schemas.openxmlformats.org/officeDocument/2006/relationships/image" Target="../media/image61.e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e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65.emf"/></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67.emf"/><Relationship Id="rId5" Type="http://schemas.openxmlformats.org/officeDocument/2006/relationships/oleObject" Target="../embeddings/oleObject6.bin"/><Relationship Id="rId4" Type="http://schemas.openxmlformats.org/officeDocument/2006/relationships/image" Target="../media/image66.emf"/></Relationships>
</file>

<file path=ppt/slides/_rels/slide7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en.wikipedia.org/wiki/Perceptrons_(book)" TargetMode="External"/><Relationship Id="rId2" Type="http://schemas.openxmlformats.org/officeDocument/2006/relationships/hyperlink" Target="https://en.wikipedia.org/wiki/Frank_Rosenblatt" TargetMode="External"/><Relationship Id="rId1" Type="http://schemas.openxmlformats.org/officeDocument/2006/relationships/slideLayout" Target="../slideLayouts/slideLayout2.xml"/><Relationship Id="rId6" Type="http://schemas.openxmlformats.org/officeDocument/2006/relationships/hyperlink" Target="https://en.wikipedia.org/wiki/XOR" TargetMode="External"/><Relationship Id="rId5" Type="http://schemas.openxmlformats.org/officeDocument/2006/relationships/hyperlink" Target="https://en.wikipedia.org/wiki/Seymour_Papert" TargetMode="External"/><Relationship Id="rId4" Type="http://schemas.openxmlformats.org/officeDocument/2006/relationships/hyperlink" Target="https://en.wikipedia.org/wiki/Marvin_Minsky" TargetMode="External"/></Relationships>
</file>

<file path=ppt/slides/_rels/slide8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8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image" Target="../media/image76.png"/><Relationship Id="rId7" Type="http://schemas.openxmlformats.org/officeDocument/2006/relationships/image" Target="../media/image80.emf"/><Relationship Id="rId12" Type="http://schemas.openxmlformats.org/officeDocument/2006/relationships/image" Target="../media/image82.e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7.bin"/><Relationship Id="rId11" Type="http://schemas.openxmlformats.org/officeDocument/2006/relationships/oleObject" Target="../embeddings/oleObject9.bin"/><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1.emf"/></Relationships>
</file>

<file path=ppt/slides/_rels/slide91.xml.rels><?xml version="1.0" encoding="UTF-8" standalone="yes"?>
<Relationships xmlns="http://schemas.openxmlformats.org/package/2006/relationships"><Relationship Id="rId8" Type="http://schemas.openxmlformats.org/officeDocument/2006/relationships/image" Target="../media/image85.emf"/><Relationship Id="rId3" Type="http://schemas.openxmlformats.org/officeDocument/2006/relationships/image" Target="../media/image76.png"/><Relationship Id="rId7"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84.emf"/><Relationship Id="rId5" Type="http://schemas.openxmlformats.org/officeDocument/2006/relationships/oleObject" Target="../embeddings/oleObject10.bin"/><Relationship Id="rId10" Type="http://schemas.openxmlformats.org/officeDocument/2006/relationships/image" Target="../media/image86.emf"/><Relationship Id="rId4" Type="http://schemas.openxmlformats.org/officeDocument/2006/relationships/image" Target="../media/image78.png"/><Relationship Id="rId9" Type="http://schemas.openxmlformats.org/officeDocument/2006/relationships/oleObject" Target="../embeddings/oleObject12.bin"/></Relationships>
</file>

<file path=ppt/slides/_rels/slide9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image" Target="../media/image88.emf"/><Relationship Id="rId3" Type="http://schemas.openxmlformats.org/officeDocument/2006/relationships/image" Target="../media/image90.png"/><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93.png"/><Relationship Id="rId11" Type="http://schemas.openxmlformats.org/officeDocument/2006/relationships/image" Target="../media/image34.png"/><Relationship Id="rId5" Type="http://schemas.openxmlformats.org/officeDocument/2006/relationships/image" Target="../media/image92.png"/><Relationship Id="rId10" Type="http://schemas.openxmlformats.org/officeDocument/2006/relationships/image" Target="../media/image89.emf"/><Relationship Id="rId4" Type="http://schemas.openxmlformats.org/officeDocument/2006/relationships/image" Target="../media/image91.png"/><Relationship Id="rId9" Type="http://schemas.openxmlformats.org/officeDocument/2006/relationships/oleObject" Target="../embeddings/oleObject14.bin"/></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logo with a blue and green design&#10;&#10;Description automatically generated">
            <a:extLst>
              <a:ext uri="{FF2B5EF4-FFF2-40B4-BE49-F238E27FC236}">
                <a16:creationId xmlns:a16="http://schemas.microsoft.com/office/drawing/2014/main" id="{CB2E3B9A-84DD-F547-3E5B-B66B2BE2DFC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360484" y="6288740"/>
            <a:ext cx="534533" cy="540000"/>
          </a:xfrm>
        </p:spPr>
      </p:pic>
      <p:pic>
        <p:nvPicPr>
          <p:cNvPr id="13" name="Picture 12" descr="A blue and white logo&#10;&#10;Description automatically generated">
            <a:extLst>
              <a:ext uri="{FF2B5EF4-FFF2-40B4-BE49-F238E27FC236}">
                <a16:creationId xmlns:a16="http://schemas.microsoft.com/office/drawing/2014/main" id="{197B6D35-0A60-34D8-7350-EC0D7D76DE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109312" y="6288740"/>
            <a:ext cx="540000" cy="540000"/>
          </a:xfrm>
          <a:prstGeom prst="rect">
            <a:avLst/>
          </a:prstGeom>
        </p:spPr>
      </p:pic>
      <p:grpSp>
        <p:nvGrpSpPr>
          <p:cNvPr id="2" name="Group 1">
            <a:extLst>
              <a:ext uri="{FF2B5EF4-FFF2-40B4-BE49-F238E27FC236}">
                <a16:creationId xmlns:a16="http://schemas.microsoft.com/office/drawing/2014/main" id="{60382C53-0AC2-0C1C-8441-2FF47CB01405}"/>
              </a:ext>
            </a:extLst>
          </p:cNvPr>
          <p:cNvGrpSpPr/>
          <p:nvPr/>
        </p:nvGrpSpPr>
        <p:grpSpPr>
          <a:xfrm>
            <a:off x="23940" y="-1"/>
            <a:ext cx="12096277" cy="1112781"/>
            <a:chOff x="0" y="0"/>
            <a:chExt cx="12192000" cy="1008000"/>
          </a:xfrm>
        </p:grpSpPr>
        <p:sp>
          <p:nvSpPr>
            <p:cNvPr id="14" name="Rectangle 13">
              <a:extLst>
                <a:ext uri="{FF2B5EF4-FFF2-40B4-BE49-F238E27FC236}">
                  <a16:creationId xmlns:a16="http://schemas.microsoft.com/office/drawing/2014/main" id="{4ED3BF48-B0B7-0CD8-DAA9-7708E3928839}"/>
                </a:ext>
              </a:extLst>
            </p:cNvPr>
            <p:cNvSpPr/>
            <p:nvPr/>
          </p:nvSpPr>
          <p:spPr>
            <a:xfrm>
              <a:off x="0" y="0"/>
              <a:ext cx="12192000" cy="900000"/>
            </a:xfrm>
            <a:prstGeom prst="rect">
              <a:avLst/>
            </a:prstGeom>
            <a:solidFill>
              <a:srgbClr val="5587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47945431-314A-D0EA-DE2A-E9CAC16F5483}"/>
                </a:ext>
              </a:extLst>
            </p:cNvPr>
            <p:cNvSpPr/>
            <p:nvPr/>
          </p:nvSpPr>
          <p:spPr>
            <a:xfrm>
              <a:off x="0" y="900000"/>
              <a:ext cx="12192000" cy="108000"/>
            </a:xfrm>
            <a:prstGeom prst="rect">
              <a:avLst/>
            </a:prstGeom>
            <a:solidFill>
              <a:srgbClr val="86C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 name="Title 1">
            <a:extLst>
              <a:ext uri="{FF2B5EF4-FFF2-40B4-BE49-F238E27FC236}">
                <a16:creationId xmlns:a16="http://schemas.microsoft.com/office/drawing/2014/main" id="{01CB1B04-9D91-9129-9747-55103BEDCADD}"/>
              </a:ext>
            </a:extLst>
          </p:cNvPr>
          <p:cNvSpPr txBox="1">
            <a:spLocks/>
          </p:cNvSpPr>
          <p:nvPr/>
        </p:nvSpPr>
        <p:spPr>
          <a:xfrm>
            <a:off x="23940" y="-212782"/>
            <a:ext cx="121680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algn="ctr">
              <a:lnSpc>
                <a:spcPct val="107000"/>
              </a:lnSpc>
              <a:spcBef>
                <a:spcPts val="0"/>
              </a:spcBef>
              <a:spcAft>
                <a:spcPts val="800"/>
              </a:spcAft>
            </a:pPr>
            <a:r>
              <a:rPr lang="en-US" b="1" dirty="0" smtClean="0">
                <a:solidFill>
                  <a:schemeClr val="bg1"/>
                </a:solidFill>
                <a:latin typeface="+mn-lt"/>
                <a:ea typeface="Calibri" panose="020F0502020204030204" pitchFamily="34" charset="0"/>
                <a:cs typeface="Mangal" panose="02040503050203030202" pitchFamily="18" charset="0"/>
              </a:rPr>
              <a:t>ML for Neuroimaging (CBR201: 3 credits)</a:t>
            </a:r>
            <a:endParaRPr lang="en-US" dirty="0">
              <a:solidFill>
                <a:schemeClr val="bg1"/>
              </a:solidFill>
              <a:effectLst/>
              <a:latin typeface="+mn-lt"/>
              <a:ea typeface="Calibri" panose="020F0502020204030204" pitchFamily="34" charset="0"/>
              <a:cs typeface="Mangal" panose="02040503050203030202" pitchFamily="18" charset="0"/>
            </a:endParaRPr>
          </a:p>
        </p:txBody>
      </p:sp>
      <p:sp>
        <p:nvSpPr>
          <p:cNvPr id="7" name="TextBox 6">
            <a:extLst>
              <a:ext uri="{FF2B5EF4-FFF2-40B4-BE49-F238E27FC236}">
                <a16:creationId xmlns:a16="http://schemas.microsoft.com/office/drawing/2014/main" id="{0A103CAC-D7E4-40D5-E07E-0250FF08E216}"/>
              </a:ext>
            </a:extLst>
          </p:cNvPr>
          <p:cNvSpPr txBox="1"/>
          <p:nvPr/>
        </p:nvSpPr>
        <p:spPr>
          <a:xfrm>
            <a:off x="3047215" y="3136070"/>
            <a:ext cx="6094428" cy="373757"/>
          </a:xfrm>
          <a:prstGeom prst="rect">
            <a:avLst/>
          </a:prstGeom>
          <a:noFill/>
        </p:spPr>
        <p:txBody>
          <a:bodyPr wrap="square">
            <a:spAutoFit/>
          </a:bodyPr>
          <a:lstStyle/>
          <a:p>
            <a:pPr marL="0" marR="0" algn="just">
              <a:lnSpc>
                <a:spcPct val="107000"/>
              </a:lnSpc>
              <a:spcBef>
                <a:spcPts val="0"/>
              </a:spcBef>
              <a:spcAft>
                <a:spcPts val="800"/>
              </a:spcAft>
            </a:pPr>
            <a:r>
              <a:rPr lang="en-US" b="1" dirty="0">
                <a:solidFill>
                  <a:schemeClr val="bg1"/>
                </a:solidFill>
                <a:effectLst/>
                <a:latin typeface="Cambria" panose="02040503050406030204" pitchFamily="18" charset="0"/>
                <a:ea typeface="Calibri" panose="020F0502020204030204" pitchFamily="34" charset="0"/>
                <a:cs typeface="Mangal" panose="02040503050203030202" pitchFamily="18" charset="0"/>
              </a:rPr>
              <a:t>4.4 Faculty and Staff Matters</a:t>
            </a:r>
            <a:endParaRPr lang="en-US"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p:txBody>
      </p:sp>
      <p:pic>
        <p:nvPicPr>
          <p:cNvPr id="15" name="Picture 2" descr="Building connectomes using diffusion MRI: why, how and but - Sotiropoulos -  2019 - NMR in Biomedicine - Wiley Online Library"/>
          <p:cNvPicPr>
            <a:picLocks noChangeAspect="1" noChangeArrowheads="1"/>
          </p:cNvPicPr>
          <p:nvPr/>
        </p:nvPicPr>
        <p:blipFill rotWithShape="1">
          <a:blip r:embed="rId4">
            <a:extLst>
              <a:ext uri="{28A0092B-C50C-407E-A947-70E740481C1C}">
                <a14:useLocalDpi xmlns:a14="http://schemas.microsoft.com/office/drawing/2010/main" val="0"/>
              </a:ext>
            </a:extLst>
          </a:blip>
          <a:srcRect t="6886" b="6414"/>
          <a:stretch/>
        </p:blipFill>
        <p:spPr bwMode="auto">
          <a:xfrm>
            <a:off x="3598711" y="1714501"/>
            <a:ext cx="4741485" cy="29718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558474" y="5216048"/>
            <a:ext cx="9609364" cy="430887"/>
          </a:xfrm>
          <a:prstGeom prst="rect">
            <a:avLst/>
          </a:prstGeom>
          <a:noFill/>
        </p:spPr>
        <p:txBody>
          <a:bodyPr wrap="square" rtlCol="0">
            <a:spAutoFit/>
          </a:bodyPr>
          <a:lstStyle/>
          <a:p>
            <a:pPr lvl="1" algn="ctr"/>
            <a:r>
              <a:rPr lang="en-US" sz="2200" dirty="0" smtClean="0"/>
              <a:t>Jan to April Semester - 2024</a:t>
            </a:r>
            <a:endParaRPr lang="en-IN" sz="2200" dirty="0"/>
          </a:p>
        </p:txBody>
      </p:sp>
      <p:pic>
        <p:nvPicPr>
          <p:cNvPr id="5" name="Picture 4"/>
          <p:cNvPicPr>
            <a:picLocks noChangeAspect="1"/>
          </p:cNvPicPr>
          <p:nvPr/>
        </p:nvPicPr>
        <p:blipFill rotWithShape="1">
          <a:blip r:embed="rId5"/>
          <a:srcRect b="15112"/>
          <a:stretch/>
        </p:blipFill>
        <p:spPr>
          <a:xfrm>
            <a:off x="558474" y="3025382"/>
            <a:ext cx="3544740" cy="1817873"/>
          </a:xfrm>
          <a:prstGeom prst="rect">
            <a:avLst/>
          </a:prstGeom>
          <a:ln w="38100">
            <a:solidFill>
              <a:schemeClr val="accent1">
                <a:shade val="50000"/>
              </a:schemeClr>
            </a:solidFill>
          </a:ln>
        </p:spPr>
      </p:pic>
      <p:pic>
        <p:nvPicPr>
          <p:cNvPr id="8" name="Picture 7"/>
          <p:cNvPicPr>
            <a:picLocks noChangeAspect="1"/>
          </p:cNvPicPr>
          <p:nvPr/>
        </p:nvPicPr>
        <p:blipFill>
          <a:blip r:embed="rId6"/>
          <a:stretch>
            <a:fillRect/>
          </a:stretch>
        </p:blipFill>
        <p:spPr>
          <a:xfrm>
            <a:off x="7703401" y="2943097"/>
            <a:ext cx="3599343" cy="1927839"/>
          </a:xfrm>
          <a:prstGeom prst="rect">
            <a:avLst/>
          </a:prstGeom>
          <a:solidFill>
            <a:schemeClr val="bg1"/>
          </a:solidFill>
          <a:ln w="38100">
            <a:solidFill>
              <a:schemeClr val="accent1">
                <a:shade val="50000"/>
              </a:schemeClr>
            </a:solidFill>
          </a:ln>
        </p:spPr>
      </p:pic>
    </p:spTree>
    <p:extLst>
      <p:ext uri="{BB962C8B-B14F-4D97-AF65-F5344CB8AC3E}">
        <p14:creationId xmlns:p14="http://schemas.microsoft.com/office/powerpoint/2010/main" val="761436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logo with a blue and green design&#10;&#10;Description automatically generated">
            <a:extLst>
              <a:ext uri="{FF2B5EF4-FFF2-40B4-BE49-F238E27FC236}">
                <a16:creationId xmlns:a16="http://schemas.microsoft.com/office/drawing/2014/main" id="{CB2E3B9A-84DD-F547-3E5B-B66B2BE2DFC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3941" y="6288740"/>
            <a:ext cx="534533" cy="540000"/>
          </a:xfrm>
        </p:spPr>
      </p:pic>
      <p:pic>
        <p:nvPicPr>
          <p:cNvPr id="13" name="Picture 12" descr="A blue and white logo&#10;&#10;Description automatically generated">
            <a:extLst>
              <a:ext uri="{FF2B5EF4-FFF2-40B4-BE49-F238E27FC236}">
                <a16:creationId xmlns:a16="http://schemas.microsoft.com/office/drawing/2014/main" id="{197B6D35-0A60-34D8-7350-EC0D7D76DE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628059" y="6288740"/>
            <a:ext cx="540000" cy="540000"/>
          </a:xfrm>
          <a:prstGeom prst="rect">
            <a:avLst/>
          </a:prstGeom>
        </p:spPr>
      </p:pic>
      <p:grpSp>
        <p:nvGrpSpPr>
          <p:cNvPr id="2" name="Group 1">
            <a:extLst>
              <a:ext uri="{FF2B5EF4-FFF2-40B4-BE49-F238E27FC236}">
                <a16:creationId xmlns:a16="http://schemas.microsoft.com/office/drawing/2014/main" id="{60382C53-0AC2-0C1C-8441-2FF47CB01405}"/>
              </a:ext>
            </a:extLst>
          </p:cNvPr>
          <p:cNvGrpSpPr/>
          <p:nvPr/>
        </p:nvGrpSpPr>
        <p:grpSpPr>
          <a:xfrm>
            <a:off x="23940" y="-1"/>
            <a:ext cx="12096277" cy="1112781"/>
            <a:chOff x="0" y="0"/>
            <a:chExt cx="12192000" cy="1008000"/>
          </a:xfrm>
        </p:grpSpPr>
        <p:sp>
          <p:nvSpPr>
            <p:cNvPr id="14" name="Rectangle 13">
              <a:extLst>
                <a:ext uri="{FF2B5EF4-FFF2-40B4-BE49-F238E27FC236}">
                  <a16:creationId xmlns:a16="http://schemas.microsoft.com/office/drawing/2014/main" id="{4ED3BF48-B0B7-0CD8-DAA9-7708E3928839}"/>
                </a:ext>
              </a:extLst>
            </p:cNvPr>
            <p:cNvSpPr/>
            <p:nvPr/>
          </p:nvSpPr>
          <p:spPr>
            <a:xfrm>
              <a:off x="0" y="0"/>
              <a:ext cx="12192000" cy="900000"/>
            </a:xfrm>
            <a:prstGeom prst="rect">
              <a:avLst/>
            </a:prstGeom>
            <a:solidFill>
              <a:srgbClr val="5587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47945431-314A-D0EA-DE2A-E9CAC16F5483}"/>
                </a:ext>
              </a:extLst>
            </p:cNvPr>
            <p:cNvSpPr/>
            <p:nvPr/>
          </p:nvSpPr>
          <p:spPr>
            <a:xfrm>
              <a:off x="0" y="900000"/>
              <a:ext cx="12192000" cy="108000"/>
            </a:xfrm>
            <a:prstGeom prst="rect">
              <a:avLst/>
            </a:prstGeom>
            <a:solidFill>
              <a:srgbClr val="86C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 name="Title 1">
            <a:extLst>
              <a:ext uri="{FF2B5EF4-FFF2-40B4-BE49-F238E27FC236}">
                <a16:creationId xmlns:a16="http://schemas.microsoft.com/office/drawing/2014/main" id="{01CB1B04-9D91-9129-9747-55103BEDCADD}"/>
              </a:ext>
            </a:extLst>
          </p:cNvPr>
          <p:cNvSpPr txBox="1">
            <a:spLocks/>
          </p:cNvSpPr>
          <p:nvPr/>
        </p:nvSpPr>
        <p:spPr>
          <a:xfrm>
            <a:off x="23940" y="-212782"/>
            <a:ext cx="121680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algn="ctr">
              <a:lnSpc>
                <a:spcPct val="107000"/>
              </a:lnSpc>
              <a:spcBef>
                <a:spcPts val="0"/>
              </a:spcBef>
              <a:spcAft>
                <a:spcPts val="800"/>
              </a:spcAft>
            </a:pPr>
            <a:r>
              <a:rPr lang="en-US" b="1" dirty="0" smtClean="0">
                <a:solidFill>
                  <a:schemeClr val="bg1"/>
                </a:solidFill>
                <a:latin typeface="+mn-lt"/>
                <a:ea typeface="Calibri" panose="020F0502020204030204" pitchFamily="34" charset="0"/>
                <a:cs typeface="Mangal" panose="02040503050203030202" pitchFamily="18" charset="0"/>
              </a:rPr>
              <a:t>Terminologies in ML</a:t>
            </a:r>
            <a:endParaRPr lang="en-US" dirty="0">
              <a:solidFill>
                <a:schemeClr val="bg1"/>
              </a:solidFill>
              <a:effectLst/>
              <a:latin typeface="+mn-lt"/>
              <a:ea typeface="Calibri" panose="020F0502020204030204" pitchFamily="34" charset="0"/>
              <a:cs typeface="Mangal" panose="02040503050203030202" pitchFamily="18" charset="0"/>
            </a:endParaRPr>
          </a:p>
        </p:txBody>
      </p:sp>
      <p:sp>
        <p:nvSpPr>
          <p:cNvPr id="7" name="TextBox 6">
            <a:extLst>
              <a:ext uri="{FF2B5EF4-FFF2-40B4-BE49-F238E27FC236}">
                <a16:creationId xmlns:a16="http://schemas.microsoft.com/office/drawing/2014/main" id="{0A103CAC-D7E4-40D5-E07E-0250FF08E216}"/>
              </a:ext>
            </a:extLst>
          </p:cNvPr>
          <p:cNvSpPr txBox="1"/>
          <p:nvPr/>
        </p:nvSpPr>
        <p:spPr>
          <a:xfrm>
            <a:off x="3047215" y="3136070"/>
            <a:ext cx="6094428" cy="373757"/>
          </a:xfrm>
          <a:prstGeom prst="rect">
            <a:avLst/>
          </a:prstGeom>
          <a:noFill/>
        </p:spPr>
        <p:txBody>
          <a:bodyPr wrap="square">
            <a:spAutoFit/>
          </a:bodyPr>
          <a:lstStyle/>
          <a:p>
            <a:pPr marL="0" marR="0" algn="just">
              <a:lnSpc>
                <a:spcPct val="107000"/>
              </a:lnSpc>
              <a:spcBef>
                <a:spcPts val="0"/>
              </a:spcBef>
              <a:spcAft>
                <a:spcPts val="800"/>
              </a:spcAft>
            </a:pPr>
            <a:r>
              <a:rPr lang="en-US" b="1" dirty="0">
                <a:solidFill>
                  <a:schemeClr val="bg1"/>
                </a:solidFill>
                <a:effectLst/>
                <a:latin typeface="Cambria" panose="02040503050406030204" pitchFamily="18" charset="0"/>
                <a:ea typeface="Calibri" panose="020F0502020204030204" pitchFamily="34" charset="0"/>
                <a:cs typeface="Mangal" panose="02040503050203030202" pitchFamily="18" charset="0"/>
              </a:rPr>
              <a:t>4.4 Faculty and Staff Matters</a:t>
            </a:r>
            <a:endParaRPr lang="en-US"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p:txBody>
      </p:sp>
      <p:sp>
        <p:nvSpPr>
          <p:cNvPr id="10" name="TextBox 9"/>
          <p:cNvSpPr txBox="1"/>
          <p:nvPr/>
        </p:nvSpPr>
        <p:spPr>
          <a:xfrm>
            <a:off x="241521" y="1030844"/>
            <a:ext cx="9010642" cy="1815882"/>
          </a:xfrm>
          <a:prstGeom prst="rect">
            <a:avLst/>
          </a:prstGeom>
          <a:noFill/>
        </p:spPr>
        <p:txBody>
          <a:bodyPr wrap="square" rtlCol="0">
            <a:spAutoFit/>
          </a:bodyPr>
          <a:lstStyle/>
          <a:p>
            <a:r>
              <a:rPr lang="en-US" sz="2800" dirty="0" smtClean="0"/>
              <a:t>Task – What is the Objective ?</a:t>
            </a:r>
          </a:p>
          <a:p>
            <a:endParaRPr lang="en-US" sz="2800" dirty="0"/>
          </a:p>
          <a:p>
            <a:r>
              <a:rPr lang="en-US" sz="2800" dirty="0" smtClean="0"/>
              <a:t>Given 2 sets of images, say collection of Dogs and Cats</a:t>
            </a:r>
          </a:p>
          <a:p>
            <a:endParaRPr lang="en-US" sz="2800" dirty="0" smtClean="0"/>
          </a:p>
        </p:txBody>
      </p:sp>
      <p:pic>
        <p:nvPicPr>
          <p:cNvPr id="8" name="Picture 7"/>
          <p:cNvPicPr>
            <a:picLocks noChangeAspect="1"/>
          </p:cNvPicPr>
          <p:nvPr/>
        </p:nvPicPr>
        <p:blipFill>
          <a:blip r:embed="rId4"/>
          <a:stretch>
            <a:fillRect/>
          </a:stretch>
        </p:blipFill>
        <p:spPr>
          <a:xfrm>
            <a:off x="404091" y="2728344"/>
            <a:ext cx="1562966" cy="1562966"/>
          </a:xfrm>
          <a:prstGeom prst="rect">
            <a:avLst/>
          </a:prstGeom>
        </p:spPr>
      </p:pic>
      <p:pic>
        <p:nvPicPr>
          <p:cNvPr id="12" name="Picture 11"/>
          <p:cNvPicPr>
            <a:picLocks noChangeAspect="1"/>
          </p:cNvPicPr>
          <p:nvPr/>
        </p:nvPicPr>
        <p:blipFill>
          <a:blip r:embed="rId5"/>
          <a:stretch>
            <a:fillRect/>
          </a:stretch>
        </p:blipFill>
        <p:spPr>
          <a:xfrm>
            <a:off x="2183823" y="2786360"/>
            <a:ext cx="2171700" cy="1504950"/>
          </a:xfrm>
          <a:prstGeom prst="rect">
            <a:avLst/>
          </a:prstGeom>
        </p:spPr>
      </p:pic>
      <p:pic>
        <p:nvPicPr>
          <p:cNvPr id="15" name="Picture 14"/>
          <p:cNvPicPr>
            <a:picLocks noChangeAspect="1"/>
          </p:cNvPicPr>
          <p:nvPr/>
        </p:nvPicPr>
        <p:blipFill>
          <a:blip r:embed="rId6"/>
          <a:stretch>
            <a:fillRect/>
          </a:stretch>
        </p:blipFill>
        <p:spPr>
          <a:xfrm>
            <a:off x="1320367" y="4426569"/>
            <a:ext cx="1726911" cy="1726911"/>
          </a:xfrm>
          <a:prstGeom prst="rect">
            <a:avLst/>
          </a:prstGeom>
        </p:spPr>
      </p:pic>
      <p:pic>
        <p:nvPicPr>
          <p:cNvPr id="17" name="Picture 16"/>
          <p:cNvPicPr>
            <a:picLocks noChangeAspect="1"/>
          </p:cNvPicPr>
          <p:nvPr/>
        </p:nvPicPr>
        <p:blipFill>
          <a:blip r:embed="rId7"/>
          <a:stretch>
            <a:fillRect/>
          </a:stretch>
        </p:blipFill>
        <p:spPr>
          <a:xfrm>
            <a:off x="7056581" y="2561121"/>
            <a:ext cx="1920875" cy="1920875"/>
          </a:xfrm>
          <a:prstGeom prst="rect">
            <a:avLst/>
          </a:prstGeom>
        </p:spPr>
      </p:pic>
      <p:pic>
        <p:nvPicPr>
          <p:cNvPr id="19" name="Picture 18"/>
          <p:cNvPicPr>
            <a:picLocks noChangeAspect="1"/>
          </p:cNvPicPr>
          <p:nvPr/>
        </p:nvPicPr>
        <p:blipFill>
          <a:blip r:embed="rId8"/>
          <a:stretch>
            <a:fillRect/>
          </a:stretch>
        </p:blipFill>
        <p:spPr>
          <a:xfrm>
            <a:off x="9252163" y="2814723"/>
            <a:ext cx="2171700" cy="1504950"/>
          </a:xfrm>
          <a:prstGeom prst="rect">
            <a:avLst/>
          </a:prstGeom>
        </p:spPr>
      </p:pic>
      <p:pic>
        <p:nvPicPr>
          <p:cNvPr id="21" name="Picture 20"/>
          <p:cNvPicPr>
            <a:picLocks noChangeAspect="1"/>
          </p:cNvPicPr>
          <p:nvPr/>
        </p:nvPicPr>
        <p:blipFill>
          <a:blip r:embed="rId9"/>
          <a:stretch>
            <a:fillRect/>
          </a:stretch>
        </p:blipFill>
        <p:spPr>
          <a:xfrm>
            <a:off x="8368001" y="4551836"/>
            <a:ext cx="2143125" cy="1476375"/>
          </a:xfrm>
          <a:prstGeom prst="rect">
            <a:avLst/>
          </a:prstGeom>
        </p:spPr>
      </p:pic>
    </p:spTree>
    <p:extLst>
      <p:ext uri="{BB962C8B-B14F-4D97-AF65-F5344CB8AC3E}">
        <p14:creationId xmlns:p14="http://schemas.microsoft.com/office/powerpoint/2010/main" val="116427971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Times New Roman" pitchFamily="18" charset="0"/>
                <a:cs typeface="Times New Roman" pitchFamily="18" charset="0"/>
              </a:rPr>
              <a:t>Iterations : PLA</a:t>
            </a:r>
            <a:endParaRPr lang="en-IN" dirty="0">
              <a:latin typeface="Times New Roman" pitchFamily="18" charset="0"/>
              <a:cs typeface="Times New Roman" pitchFamily="18" charset="0"/>
            </a:endParaRPr>
          </a:p>
        </p:txBody>
      </p:sp>
      <p:pic>
        <p:nvPicPr>
          <p:cNvPr id="4" name="Picture 2"/>
          <p:cNvPicPr>
            <a:picLocks noGrp="1" noChangeAspect="1" noChangeArrowheads="1"/>
          </p:cNvPicPr>
          <p:nvPr>
            <p:ph idx="1"/>
          </p:nvPr>
        </p:nvPicPr>
        <p:blipFill>
          <a:blip r:embed="rId2"/>
          <a:srcRect t="26702"/>
          <a:stretch>
            <a:fillRect/>
          </a:stretch>
        </p:blipFill>
        <p:spPr bwMode="auto">
          <a:xfrm>
            <a:off x="2524101" y="2000240"/>
            <a:ext cx="7096125" cy="2939268"/>
          </a:xfrm>
          <a:prstGeom prst="rect">
            <a:avLst/>
          </a:prstGeom>
          <a:noFill/>
          <a:ln w="9525">
            <a:noFill/>
            <a:miter lim="800000"/>
            <a:headEnd/>
            <a:tailEnd/>
          </a:ln>
          <a:effectLst/>
        </p:spPr>
      </p:pic>
      <p:sp>
        <p:nvSpPr>
          <p:cNvPr id="5" name="TextBox 4"/>
          <p:cNvSpPr txBox="1"/>
          <p:nvPr/>
        </p:nvSpPr>
        <p:spPr>
          <a:xfrm>
            <a:off x="4024298" y="5357826"/>
            <a:ext cx="5357850" cy="369332"/>
          </a:xfrm>
          <a:prstGeom prst="rect">
            <a:avLst/>
          </a:prstGeom>
          <a:noFill/>
        </p:spPr>
        <p:txBody>
          <a:bodyPr wrap="square" rtlCol="0">
            <a:spAutoFit/>
          </a:bodyPr>
          <a:lstStyle/>
          <a:p>
            <a:r>
              <a:rPr lang="en-IN" dirty="0">
                <a:latin typeface="Times New Roman" pitchFamily="18" charset="0"/>
                <a:cs typeface="Times New Roman" pitchFamily="18" charset="0"/>
              </a:rPr>
              <a:t>Notice : Difference in the Decision boundary !!</a:t>
            </a:r>
            <a:endParaRPr lang="en-IN" dirty="0">
              <a:latin typeface="Times New Roman" pitchFamily="18" charset="0"/>
              <a:cs typeface="Times New Roman" pitchFamily="18" charset="0"/>
            </a:endParaRPr>
          </a:p>
        </p:txBody>
      </p:sp>
      <p:sp>
        <p:nvSpPr>
          <p:cNvPr id="6" name="TextBox 5"/>
          <p:cNvSpPr txBox="1"/>
          <p:nvPr/>
        </p:nvSpPr>
        <p:spPr>
          <a:xfrm>
            <a:off x="2452662" y="6072206"/>
            <a:ext cx="7215238" cy="369332"/>
          </a:xfrm>
          <a:prstGeom prst="rect">
            <a:avLst/>
          </a:prstGeom>
          <a:noFill/>
        </p:spPr>
        <p:txBody>
          <a:bodyPr wrap="square" rtlCol="0">
            <a:spAutoFit/>
          </a:bodyPr>
          <a:lstStyle/>
          <a:p>
            <a:r>
              <a:rPr lang="en-IN" dirty="0" err="1"/>
              <a:t>Bottomline</a:t>
            </a:r>
            <a:r>
              <a:rPr lang="en-IN" dirty="0"/>
              <a:t> : Algorithm converges if Data is linearly separable !!</a:t>
            </a:r>
            <a:endParaRPr lang="en-IN" dirty="0"/>
          </a:p>
        </p:txBody>
      </p:sp>
    </p:spTree>
    <p:extLst>
      <p:ext uri="{BB962C8B-B14F-4D97-AF65-F5344CB8AC3E}">
        <p14:creationId xmlns:p14="http://schemas.microsoft.com/office/powerpoint/2010/main" val="382151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596" y="0"/>
            <a:ext cx="8229600" cy="1143000"/>
          </a:xfrm>
        </p:spPr>
        <p:txBody>
          <a:bodyPr>
            <a:normAutofit/>
          </a:bodyPr>
          <a:lstStyle/>
          <a:p>
            <a:r>
              <a:rPr lang="en-IN" dirty="0" smtClean="0">
                <a:latin typeface="Times New Roman" pitchFamily="18" charset="0"/>
                <a:cs typeface="Times New Roman" pitchFamily="18" charset="0"/>
              </a:rPr>
              <a:t>Linear Regression </a:t>
            </a:r>
            <a:r>
              <a:rPr lang="en-IN" dirty="0" smtClean="0"/>
              <a:t/>
            </a:r>
            <a:br>
              <a:rPr lang="en-IN" dirty="0" smtClean="0"/>
            </a:br>
            <a:r>
              <a:rPr lang="en-IN" sz="3100" dirty="0">
                <a:latin typeface="Times New Roman" pitchFamily="18" charset="0"/>
                <a:cs typeface="Times New Roman" pitchFamily="18" charset="0"/>
              </a:rPr>
              <a:t>(Real-valued output)</a:t>
            </a:r>
            <a:endParaRPr lang="en-IN" sz="3100" dirty="0">
              <a:latin typeface="Times New Roman" pitchFamily="18" charset="0"/>
              <a:cs typeface="Times New Roman" pitchFamily="18" charset="0"/>
            </a:endParaRPr>
          </a:p>
        </p:txBody>
      </p:sp>
      <p:pic>
        <p:nvPicPr>
          <p:cNvPr id="179202" name="Picture 2"/>
          <p:cNvPicPr>
            <a:picLocks noGrp="1" noChangeAspect="1" noChangeArrowheads="1"/>
          </p:cNvPicPr>
          <p:nvPr>
            <p:ph idx="1"/>
          </p:nvPr>
        </p:nvPicPr>
        <p:blipFill>
          <a:blip r:embed="rId2"/>
          <a:srcRect t="13627" b="22967"/>
          <a:stretch>
            <a:fillRect/>
          </a:stretch>
        </p:blipFill>
        <p:spPr bwMode="auto">
          <a:xfrm>
            <a:off x="2666977" y="1142984"/>
            <a:ext cx="6124575" cy="2500330"/>
          </a:xfrm>
          <a:prstGeom prst="rect">
            <a:avLst/>
          </a:prstGeom>
          <a:noFill/>
          <a:ln w="9525">
            <a:noFill/>
            <a:miter lim="800000"/>
            <a:headEnd/>
            <a:tailEnd/>
          </a:ln>
          <a:effectLst/>
        </p:spPr>
      </p:pic>
      <p:pic>
        <p:nvPicPr>
          <p:cNvPr id="4" name="Picture 2"/>
          <p:cNvPicPr>
            <a:picLocks noChangeAspect="1" noChangeArrowheads="1"/>
          </p:cNvPicPr>
          <p:nvPr/>
        </p:nvPicPr>
        <p:blipFill>
          <a:blip r:embed="rId2"/>
          <a:srcRect t="78845"/>
          <a:stretch>
            <a:fillRect/>
          </a:stretch>
        </p:blipFill>
        <p:spPr bwMode="auto">
          <a:xfrm>
            <a:off x="2666977" y="3714752"/>
            <a:ext cx="6124575" cy="834220"/>
          </a:xfrm>
          <a:prstGeom prst="rect">
            <a:avLst/>
          </a:prstGeom>
          <a:noFill/>
          <a:ln w="9525">
            <a:noFill/>
            <a:miter lim="800000"/>
            <a:headEnd/>
            <a:tailEnd/>
          </a:ln>
          <a:effectLst/>
        </p:spPr>
      </p:pic>
      <p:pic>
        <p:nvPicPr>
          <p:cNvPr id="198657" name="Picture 1"/>
          <p:cNvPicPr>
            <a:picLocks noChangeAspect="1" noChangeArrowheads="1"/>
          </p:cNvPicPr>
          <p:nvPr/>
        </p:nvPicPr>
        <p:blipFill>
          <a:blip r:embed="rId3"/>
          <a:srcRect/>
          <a:stretch>
            <a:fillRect/>
          </a:stretch>
        </p:blipFill>
        <p:spPr bwMode="auto">
          <a:xfrm>
            <a:off x="5024431" y="4629150"/>
            <a:ext cx="2295525" cy="2228850"/>
          </a:xfrm>
          <a:prstGeom prst="rect">
            <a:avLst/>
          </a:prstGeom>
          <a:noFill/>
          <a:ln w="9525">
            <a:noFill/>
            <a:miter lim="800000"/>
            <a:headEnd/>
            <a:tailEnd/>
          </a:ln>
          <a:effectLst/>
        </p:spPr>
      </p:pic>
    </p:spTree>
    <p:extLst>
      <p:ext uri="{BB962C8B-B14F-4D97-AF65-F5344CB8AC3E}">
        <p14:creationId xmlns:p14="http://schemas.microsoft.com/office/powerpoint/2010/main" val="4284896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86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596" y="142852"/>
            <a:ext cx="8229600" cy="1143000"/>
          </a:xfrm>
        </p:spPr>
        <p:txBody>
          <a:bodyPr>
            <a:normAutofit/>
          </a:bodyPr>
          <a:lstStyle/>
          <a:p>
            <a:r>
              <a:rPr lang="en-IN" sz="4000" dirty="0">
                <a:latin typeface="Times New Roman" pitchFamily="18" charset="0"/>
                <a:cs typeface="Times New Roman" pitchFamily="18" charset="0"/>
              </a:rPr>
              <a:t>Linear Regression - Objective</a:t>
            </a:r>
            <a:endParaRPr lang="en-IN" sz="4000" dirty="0">
              <a:latin typeface="Times New Roman" pitchFamily="18" charset="0"/>
              <a:cs typeface="Times New Roman" pitchFamily="18" charset="0"/>
            </a:endParaRPr>
          </a:p>
        </p:txBody>
      </p:sp>
      <p:pic>
        <p:nvPicPr>
          <p:cNvPr id="180226" name="Picture 2"/>
          <p:cNvPicPr>
            <a:picLocks noGrp="1" noChangeAspect="1" noChangeArrowheads="1"/>
          </p:cNvPicPr>
          <p:nvPr>
            <p:ph idx="1"/>
          </p:nvPr>
        </p:nvPicPr>
        <p:blipFill>
          <a:blip r:embed="rId2"/>
          <a:srcRect/>
          <a:stretch>
            <a:fillRect/>
          </a:stretch>
        </p:blipFill>
        <p:spPr bwMode="auto">
          <a:xfrm>
            <a:off x="2952729" y="1500174"/>
            <a:ext cx="6200775" cy="3810000"/>
          </a:xfrm>
          <a:prstGeom prst="rect">
            <a:avLst/>
          </a:prstGeom>
          <a:noFill/>
          <a:ln w="9525">
            <a:noFill/>
            <a:miter lim="800000"/>
            <a:headEnd/>
            <a:tailEnd/>
          </a:ln>
          <a:effectLst/>
        </p:spPr>
      </p:pic>
    </p:spTree>
    <p:extLst>
      <p:ext uri="{BB962C8B-B14F-4D97-AF65-F5344CB8AC3E}">
        <p14:creationId xmlns:p14="http://schemas.microsoft.com/office/powerpoint/2010/main" val="50468986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1158" y="142852"/>
            <a:ext cx="8229600" cy="1143000"/>
          </a:xfrm>
        </p:spPr>
        <p:txBody>
          <a:bodyPr/>
          <a:lstStyle/>
          <a:p>
            <a:r>
              <a:rPr lang="en-IN" dirty="0" smtClean="0">
                <a:latin typeface="Times New Roman" pitchFamily="18" charset="0"/>
                <a:cs typeface="Times New Roman" pitchFamily="18" charset="0"/>
              </a:rPr>
              <a:t>Cost function</a:t>
            </a:r>
            <a:endParaRPr lang="en-IN" dirty="0">
              <a:latin typeface="Times New Roman" pitchFamily="18" charset="0"/>
              <a:cs typeface="Times New Roman" pitchFamily="18" charset="0"/>
            </a:endParaRPr>
          </a:p>
        </p:txBody>
      </p:sp>
      <p:pic>
        <p:nvPicPr>
          <p:cNvPr id="181250" name="Picture 2"/>
          <p:cNvPicPr>
            <a:picLocks noGrp="1" noChangeAspect="1" noChangeArrowheads="1"/>
          </p:cNvPicPr>
          <p:nvPr>
            <p:ph idx="1"/>
          </p:nvPr>
        </p:nvPicPr>
        <p:blipFill>
          <a:blip r:embed="rId2"/>
          <a:srcRect/>
          <a:stretch>
            <a:fillRect/>
          </a:stretch>
        </p:blipFill>
        <p:spPr bwMode="auto">
          <a:xfrm>
            <a:off x="2881291" y="1928803"/>
            <a:ext cx="6448425" cy="3324225"/>
          </a:xfrm>
          <a:prstGeom prst="rect">
            <a:avLst/>
          </a:prstGeom>
          <a:noFill/>
          <a:ln w="9525">
            <a:noFill/>
            <a:miter lim="800000"/>
            <a:headEnd/>
            <a:tailEnd/>
          </a:ln>
          <a:effectLst/>
        </p:spPr>
      </p:pic>
      <p:sp>
        <p:nvSpPr>
          <p:cNvPr id="4" name="TextBox 3"/>
          <p:cNvSpPr txBox="1"/>
          <p:nvPr/>
        </p:nvSpPr>
        <p:spPr>
          <a:xfrm>
            <a:off x="2238348" y="5643578"/>
            <a:ext cx="4071966" cy="923330"/>
          </a:xfrm>
          <a:prstGeom prst="rect">
            <a:avLst/>
          </a:prstGeom>
          <a:noFill/>
        </p:spPr>
        <p:txBody>
          <a:bodyPr wrap="square" rtlCol="0">
            <a:spAutoFit/>
          </a:bodyPr>
          <a:lstStyle/>
          <a:p>
            <a:r>
              <a:rPr lang="en-IN" dirty="0">
                <a:latin typeface="Times New Roman" pitchFamily="18" charset="0"/>
                <a:cs typeface="Times New Roman" pitchFamily="18" charset="0"/>
              </a:rPr>
              <a:t>Please Remember :</a:t>
            </a:r>
          </a:p>
          <a:p>
            <a:r>
              <a:rPr lang="en-IN" dirty="0">
                <a:latin typeface="Times New Roman" pitchFamily="18" charset="0"/>
                <a:cs typeface="Times New Roman" pitchFamily="18" charset="0"/>
              </a:rPr>
              <a:t>Training Error = In-sample error</a:t>
            </a:r>
          </a:p>
          <a:p>
            <a:r>
              <a:rPr lang="en-IN" dirty="0">
                <a:latin typeface="Times New Roman" pitchFamily="18" charset="0"/>
                <a:cs typeface="Times New Roman" pitchFamily="18" charset="0"/>
              </a:rPr>
              <a:t>Testing Error = Out-of-sample error</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3705544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Times New Roman" pitchFamily="18" charset="0"/>
                <a:cs typeface="Times New Roman" pitchFamily="18" charset="0"/>
              </a:rPr>
              <a:t>Cost function contribution</a:t>
            </a:r>
            <a:endParaRPr lang="en-IN" dirty="0">
              <a:latin typeface="Times New Roman" pitchFamily="18" charset="0"/>
              <a:cs typeface="Times New Roman" pitchFamily="18" charset="0"/>
            </a:endParaRPr>
          </a:p>
        </p:txBody>
      </p:sp>
      <p:pic>
        <p:nvPicPr>
          <p:cNvPr id="182274" name="Picture 2"/>
          <p:cNvPicPr>
            <a:picLocks noGrp="1" noChangeAspect="1" noChangeArrowheads="1"/>
          </p:cNvPicPr>
          <p:nvPr>
            <p:ph idx="1"/>
          </p:nvPr>
        </p:nvPicPr>
        <p:blipFill>
          <a:blip r:embed="rId2"/>
          <a:srcRect t="14318" r="50896"/>
          <a:stretch>
            <a:fillRect/>
          </a:stretch>
        </p:blipFill>
        <p:spPr bwMode="auto">
          <a:xfrm>
            <a:off x="2024035" y="2000240"/>
            <a:ext cx="3914775" cy="3272638"/>
          </a:xfrm>
          <a:prstGeom prst="rect">
            <a:avLst/>
          </a:prstGeom>
          <a:noFill/>
          <a:ln w="9525">
            <a:noFill/>
            <a:miter lim="800000"/>
            <a:headEnd/>
            <a:tailEnd/>
          </a:ln>
          <a:effectLst/>
        </p:spPr>
      </p:pic>
      <p:pic>
        <p:nvPicPr>
          <p:cNvPr id="4" name="Picture 2"/>
          <p:cNvPicPr>
            <a:picLocks noChangeAspect="1" noChangeArrowheads="1"/>
          </p:cNvPicPr>
          <p:nvPr/>
        </p:nvPicPr>
        <p:blipFill>
          <a:blip r:embed="rId2"/>
          <a:srcRect l="54660" t="14318"/>
          <a:stretch>
            <a:fillRect/>
          </a:stretch>
        </p:blipFill>
        <p:spPr bwMode="auto">
          <a:xfrm>
            <a:off x="6453191" y="2000240"/>
            <a:ext cx="3614707" cy="3272638"/>
          </a:xfrm>
          <a:prstGeom prst="rect">
            <a:avLst/>
          </a:prstGeom>
          <a:noFill/>
          <a:ln w="9525">
            <a:noFill/>
            <a:miter lim="800000"/>
            <a:headEnd/>
            <a:tailEnd/>
          </a:ln>
          <a:effectLst/>
        </p:spPr>
      </p:pic>
      <p:sp>
        <p:nvSpPr>
          <p:cNvPr id="5" name="TextBox 4"/>
          <p:cNvSpPr txBox="1"/>
          <p:nvPr/>
        </p:nvSpPr>
        <p:spPr>
          <a:xfrm>
            <a:off x="2881290" y="5345685"/>
            <a:ext cx="6429420" cy="646331"/>
          </a:xfrm>
          <a:prstGeom prst="rect">
            <a:avLst/>
          </a:prstGeom>
          <a:noFill/>
        </p:spPr>
        <p:txBody>
          <a:bodyPr wrap="square" rtlCol="0">
            <a:spAutoFit/>
          </a:bodyPr>
          <a:lstStyle/>
          <a:p>
            <a:r>
              <a:rPr lang="en-IN" dirty="0">
                <a:latin typeface="Times New Roman" pitchFamily="18" charset="0"/>
                <a:cs typeface="Times New Roman" pitchFamily="18" charset="0"/>
              </a:rPr>
              <a:t>Notice : All data points that are not on the line contribute to the cost function</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121398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22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596" y="142852"/>
            <a:ext cx="8229600" cy="1143000"/>
          </a:xfrm>
        </p:spPr>
        <p:txBody>
          <a:bodyPr/>
          <a:lstStyle/>
          <a:p>
            <a:r>
              <a:rPr lang="en-IN" dirty="0" smtClean="0">
                <a:latin typeface="Times New Roman" pitchFamily="18" charset="0"/>
                <a:cs typeface="Times New Roman" pitchFamily="18" charset="0"/>
              </a:rPr>
              <a:t>Cost function - Rewriting</a:t>
            </a:r>
            <a:endParaRPr lang="en-IN" dirty="0">
              <a:latin typeface="Times New Roman" pitchFamily="18" charset="0"/>
              <a:cs typeface="Times New Roman" pitchFamily="18" charset="0"/>
            </a:endParaRPr>
          </a:p>
        </p:txBody>
      </p:sp>
      <p:pic>
        <p:nvPicPr>
          <p:cNvPr id="183298" name="Picture 2"/>
          <p:cNvPicPr>
            <a:picLocks noGrp="1" noChangeAspect="1" noChangeArrowheads="1"/>
          </p:cNvPicPr>
          <p:nvPr>
            <p:ph idx="1"/>
          </p:nvPr>
        </p:nvPicPr>
        <p:blipFill>
          <a:blip r:embed="rId2"/>
          <a:srcRect t="22595"/>
          <a:stretch>
            <a:fillRect/>
          </a:stretch>
        </p:blipFill>
        <p:spPr bwMode="auto">
          <a:xfrm>
            <a:off x="3024167" y="1643051"/>
            <a:ext cx="6257925" cy="3244061"/>
          </a:xfrm>
          <a:prstGeom prst="rect">
            <a:avLst/>
          </a:prstGeom>
          <a:noFill/>
          <a:ln w="9525">
            <a:noFill/>
            <a:miter lim="800000"/>
            <a:headEnd/>
            <a:tailEnd/>
          </a:ln>
          <a:effectLst/>
        </p:spPr>
      </p:pic>
      <p:sp>
        <p:nvSpPr>
          <p:cNvPr id="4" name="TextBox 3"/>
          <p:cNvSpPr txBox="1"/>
          <p:nvPr/>
        </p:nvSpPr>
        <p:spPr>
          <a:xfrm>
            <a:off x="2881290" y="5143512"/>
            <a:ext cx="6429420" cy="369332"/>
          </a:xfrm>
          <a:prstGeom prst="rect">
            <a:avLst/>
          </a:prstGeom>
          <a:noFill/>
        </p:spPr>
        <p:txBody>
          <a:bodyPr wrap="square" rtlCol="0">
            <a:spAutoFit/>
          </a:bodyPr>
          <a:lstStyle/>
          <a:p>
            <a:r>
              <a:rPr lang="en-IN" dirty="0">
                <a:latin typeface="Times New Roman" pitchFamily="18" charset="0"/>
                <a:cs typeface="Times New Roman" pitchFamily="18" charset="0"/>
              </a:rPr>
              <a:t>Notice : All data points x</a:t>
            </a:r>
            <a:r>
              <a:rPr lang="en-IN" baseline="-25000" dirty="0">
                <a:latin typeface="Times New Roman" pitchFamily="18" charset="0"/>
                <a:cs typeface="Times New Roman" pitchFamily="18" charset="0"/>
              </a:rPr>
              <a:t>1</a:t>
            </a:r>
            <a:r>
              <a:rPr lang="en-IN" dirty="0">
                <a:latin typeface="Times New Roman" pitchFamily="18" charset="0"/>
                <a:cs typeface="Times New Roman" pitchFamily="18" charset="0"/>
              </a:rPr>
              <a:t>, x</a:t>
            </a:r>
            <a:r>
              <a:rPr lang="en-IN" baseline="-25000" dirty="0">
                <a:latin typeface="Times New Roman" pitchFamily="18" charset="0"/>
                <a:cs typeface="Times New Roman" pitchFamily="18" charset="0"/>
              </a:rPr>
              <a:t>2</a:t>
            </a:r>
            <a:r>
              <a:rPr lang="en-IN" dirty="0">
                <a:latin typeface="Times New Roman" pitchFamily="18" charset="0"/>
                <a:cs typeface="Times New Roman" pitchFamily="18" charset="0"/>
              </a:rPr>
              <a:t>…..</a:t>
            </a:r>
            <a:r>
              <a:rPr lang="en-IN" dirty="0" err="1">
                <a:latin typeface="Times New Roman" pitchFamily="18" charset="0"/>
                <a:cs typeface="Times New Roman" pitchFamily="18" charset="0"/>
              </a:rPr>
              <a:t>x</a:t>
            </a:r>
            <a:r>
              <a:rPr lang="en-IN" baseline="-25000" dirty="0" err="1">
                <a:latin typeface="Times New Roman" pitchFamily="18" charset="0"/>
                <a:cs typeface="Times New Roman" pitchFamily="18" charset="0"/>
              </a:rPr>
              <a:t>N</a:t>
            </a:r>
            <a:r>
              <a:rPr lang="en-IN" dirty="0">
                <a:latin typeface="Times New Roman" pitchFamily="18" charset="0"/>
                <a:cs typeface="Times New Roman" pitchFamily="18" charset="0"/>
              </a:rPr>
              <a:t> contribute to the cost function</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2247736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596" y="142852"/>
            <a:ext cx="8229600" cy="1143000"/>
          </a:xfrm>
        </p:spPr>
        <p:txBody>
          <a:bodyPr/>
          <a:lstStyle/>
          <a:p>
            <a:r>
              <a:rPr lang="en-IN" dirty="0" smtClean="0">
                <a:latin typeface="Times New Roman" pitchFamily="18" charset="0"/>
                <a:cs typeface="Times New Roman" pitchFamily="18" charset="0"/>
              </a:rPr>
              <a:t>Vector calculus - Hints</a:t>
            </a:r>
            <a:endParaRPr lang="en-IN" dirty="0">
              <a:latin typeface="Times New Roman" pitchFamily="18" charset="0"/>
              <a:cs typeface="Times New Roman" pitchFamily="18" charset="0"/>
            </a:endParaRPr>
          </a:p>
        </p:txBody>
      </p:sp>
      <p:sp>
        <p:nvSpPr>
          <p:cNvPr id="3" name="Content Placeholder 2"/>
          <p:cNvSpPr>
            <a:spLocks noGrp="1"/>
          </p:cNvSpPr>
          <p:nvPr>
            <p:ph idx="1"/>
          </p:nvPr>
        </p:nvSpPr>
        <p:spPr>
          <a:xfrm>
            <a:off x="1981200" y="1600201"/>
            <a:ext cx="8229600" cy="2328866"/>
          </a:xfrm>
        </p:spPr>
        <p:txBody>
          <a:bodyPr/>
          <a:lstStyle/>
          <a:p>
            <a:pPr>
              <a:buNone/>
            </a:pPr>
            <a:r>
              <a:rPr lang="en-IN" dirty="0" smtClean="0">
                <a:latin typeface="Times New Roman" pitchFamily="18" charset="0"/>
                <a:cs typeface="Times New Roman" pitchFamily="18" charset="0"/>
              </a:rPr>
              <a:t>Given that w is a vector and U is a matrix/vector</a:t>
            </a:r>
          </a:p>
          <a:p>
            <a:pPr>
              <a:buNone/>
            </a:pPr>
            <a:r>
              <a:rPr lang="en-IN" dirty="0" smtClean="0">
                <a:latin typeface="Times New Roman" pitchFamily="18" charset="0"/>
                <a:cs typeface="Times New Roman" pitchFamily="18" charset="0"/>
              </a:rPr>
              <a:t>  (1) d/</a:t>
            </a:r>
            <a:r>
              <a:rPr lang="en-IN" dirty="0" err="1" smtClean="0">
                <a:latin typeface="Times New Roman" pitchFamily="18" charset="0"/>
                <a:cs typeface="Times New Roman" pitchFamily="18" charset="0"/>
              </a:rPr>
              <a:t>dw</a:t>
            </a:r>
            <a:r>
              <a:rPr lang="en-IN" dirty="0" smtClean="0">
                <a:latin typeface="Times New Roman" pitchFamily="18" charset="0"/>
                <a:cs typeface="Times New Roman" pitchFamily="18" charset="0"/>
              </a:rPr>
              <a:t> (</a:t>
            </a:r>
            <a:r>
              <a:rPr lang="en-IN" dirty="0" err="1" smtClean="0">
                <a:latin typeface="Times New Roman" pitchFamily="18" charset="0"/>
                <a:cs typeface="Times New Roman" pitchFamily="18" charset="0"/>
              </a:rPr>
              <a:t>U</a:t>
            </a:r>
            <a:r>
              <a:rPr lang="en-IN" baseline="30000" dirty="0" err="1" smtClean="0">
                <a:latin typeface="Times New Roman" pitchFamily="18" charset="0"/>
                <a:cs typeface="Times New Roman" pitchFamily="18" charset="0"/>
              </a:rPr>
              <a:t>T</a:t>
            </a:r>
            <a:r>
              <a:rPr lang="en-IN" dirty="0" err="1" smtClean="0">
                <a:latin typeface="Times New Roman" pitchFamily="18" charset="0"/>
                <a:cs typeface="Times New Roman" pitchFamily="18" charset="0"/>
              </a:rPr>
              <a:t>w</a:t>
            </a:r>
            <a:r>
              <a:rPr lang="en-IN" dirty="0" smtClean="0">
                <a:latin typeface="Times New Roman" pitchFamily="18" charset="0"/>
                <a:cs typeface="Times New Roman" pitchFamily="18" charset="0"/>
              </a:rPr>
              <a:t>) = U</a:t>
            </a:r>
          </a:p>
          <a:p>
            <a:pPr>
              <a:buNone/>
            </a:pPr>
            <a:r>
              <a:rPr lang="en-IN" dirty="0" smtClean="0">
                <a:latin typeface="Times New Roman" pitchFamily="18" charset="0"/>
                <a:cs typeface="Times New Roman" pitchFamily="18" charset="0"/>
              </a:rPr>
              <a:t>  (2) d/</a:t>
            </a:r>
            <a:r>
              <a:rPr lang="en-IN" dirty="0" err="1" smtClean="0">
                <a:latin typeface="Times New Roman" pitchFamily="18" charset="0"/>
                <a:cs typeface="Times New Roman" pitchFamily="18" charset="0"/>
              </a:rPr>
              <a:t>dw</a:t>
            </a:r>
            <a:r>
              <a:rPr lang="en-IN" dirty="0" smtClean="0">
                <a:latin typeface="Times New Roman" pitchFamily="18" charset="0"/>
                <a:cs typeface="Times New Roman" pitchFamily="18" charset="0"/>
              </a:rPr>
              <a:t> (</a:t>
            </a:r>
            <a:r>
              <a:rPr lang="en-IN" dirty="0" err="1" smtClean="0">
                <a:latin typeface="Times New Roman" pitchFamily="18" charset="0"/>
                <a:cs typeface="Times New Roman" pitchFamily="18" charset="0"/>
              </a:rPr>
              <a:t>w</a:t>
            </a:r>
            <a:r>
              <a:rPr lang="en-IN" baseline="30000" dirty="0" err="1" smtClean="0">
                <a:latin typeface="Times New Roman" pitchFamily="18" charset="0"/>
                <a:cs typeface="Times New Roman" pitchFamily="18" charset="0"/>
              </a:rPr>
              <a:t>T</a:t>
            </a:r>
            <a:r>
              <a:rPr lang="en-IN" dirty="0" err="1" smtClean="0">
                <a:latin typeface="Times New Roman" pitchFamily="18" charset="0"/>
                <a:cs typeface="Times New Roman" pitchFamily="18" charset="0"/>
              </a:rPr>
              <a:t>Uw</a:t>
            </a:r>
            <a:r>
              <a:rPr lang="en-IN" dirty="0" smtClean="0">
                <a:latin typeface="Times New Roman" pitchFamily="18" charset="0"/>
                <a:cs typeface="Times New Roman" pitchFamily="18" charset="0"/>
              </a:rPr>
              <a:t>) = 2Uw</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412398831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52596" y="357166"/>
            <a:ext cx="8229600" cy="6215106"/>
          </a:xfrm>
        </p:spPr>
        <p:txBody>
          <a:bodyPr/>
          <a:lstStyle/>
          <a:p>
            <a:pPr>
              <a:buNone/>
            </a:pPr>
            <a:r>
              <a:rPr lang="en-IN" dirty="0" smtClean="0">
                <a:latin typeface="Times New Roman" pitchFamily="18" charset="0"/>
                <a:cs typeface="Times New Roman" pitchFamily="18" charset="0"/>
              </a:rPr>
              <a:t>Error measure, J = ||y-</a:t>
            </a:r>
            <a:r>
              <a:rPr lang="en-IN" dirty="0" err="1" smtClean="0">
                <a:latin typeface="Times New Roman" pitchFamily="18" charset="0"/>
                <a:cs typeface="Times New Roman" pitchFamily="18" charset="0"/>
              </a:rPr>
              <a:t>Xw</a:t>
            </a:r>
            <a:r>
              <a:rPr lang="en-IN" dirty="0" smtClean="0">
                <a:latin typeface="Times New Roman" pitchFamily="18" charset="0"/>
                <a:cs typeface="Times New Roman" pitchFamily="18" charset="0"/>
              </a:rPr>
              <a:t>||</a:t>
            </a:r>
            <a:r>
              <a:rPr lang="en-IN" baseline="30000" dirty="0" smtClean="0">
                <a:latin typeface="Times New Roman" pitchFamily="18" charset="0"/>
                <a:cs typeface="Times New Roman" pitchFamily="18" charset="0"/>
              </a:rPr>
              <a:t>2</a:t>
            </a:r>
          </a:p>
          <a:p>
            <a:pPr>
              <a:buNone/>
            </a:pPr>
            <a:r>
              <a:rPr lang="en-IN" dirty="0" smtClean="0">
                <a:latin typeface="Times New Roman" pitchFamily="18" charset="0"/>
                <a:cs typeface="Times New Roman" pitchFamily="18" charset="0"/>
              </a:rPr>
              <a:t>J = (y – </a:t>
            </a:r>
            <a:r>
              <a:rPr lang="en-IN" dirty="0" err="1" smtClean="0">
                <a:latin typeface="Times New Roman" pitchFamily="18" charset="0"/>
                <a:cs typeface="Times New Roman" pitchFamily="18" charset="0"/>
              </a:rPr>
              <a:t>Xw</a:t>
            </a:r>
            <a:r>
              <a:rPr lang="en-IN" dirty="0" smtClean="0">
                <a:latin typeface="Times New Roman" pitchFamily="18" charset="0"/>
                <a:cs typeface="Times New Roman" pitchFamily="18" charset="0"/>
              </a:rPr>
              <a:t>)</a:t>
            </a:r>
            <a:r>
              <a:rPr lang="en-IN" baseline="30000" dirty="0" smtClean="0">
                <a:latin typeface="Times New Roman" pitchFamily="18" charset="0"/>
                <a:cs typeface="Times New Roman" pitchFamily="18" charset="0"/>
              </a:rPr>
              <a:t>T</a:t>
            </a:r>
            <a:r>
              <a:rPr lang="en-IN" dirty="0" smtClean="0">
                <a:latin typeface="Times New Roman" pitchFamily="18" charset="0"/>
                <a:cs typeface="Times New Roman" pitchFamily="18" charset="0"/>
              </a:rPr>
              <a:t>(y-</a:t>
            </a:r>
            <a:r>
              <a:rPr lang="en-IN" dirty="0" err="1" smtClean="0">
                <a:latin typeface="Times New Roman" pitchFamily="18" charset="0"/>
                <a:cs typeface="Times New Roman" pitchFamily="18" charset="0"/>
              </a:rPr>
              <a:t>Xw</a:t>
            </a:r>
            <a:r>
              <a:rPr lang="en-IN" dirty="0" smtClean="0">
                <a:latin typeface="Times New Roman" pitchFamily="18" charset="0"/>
                <a:cs typeface="Times New Roman" pitchFamily="18" charset="0"/>
              </a:rPr>
              <a:t>), Expanding Norm ||y-</a:t>
            </a:r>
            <a:r>
              <a:rPr lang="en-IN" dirty="0" err="1" smtClean="0">
                <a:latin typeface="Times New Roman" pitchFamily="18" charset="0"/>
                <a:cs typeface="Times New Roman" pitchFamily="18" charset="0"/>
              </a:rPr>
              <a:t>Xw</a:t>
            </a:r>
            <a:r>
              <a:rPr lang="en-IN" dirty="0" smtClean="0">
                <a:latin typeface="Times New Roman" pitchFamily="18" charset="0"/>
                <a:cs typeface="Times New Roman" pitchFamily="18" charset="0"/>
              </a:rPr>
              <a:t>||</a:t>
            </a:r>
            <a:r>
              <a:rPr lang="en-IN" baseline="30000" dirty="0" smtClean="0">
                <a:latin typeface="Times New Roman" pitchFamily="18" charset="0"/>
                <a:cs typeface="Times New Roman" pitchFamily="18" charset="0"/>
              </a:rPr>
              <a:t>2</a:t>
            </a:r>
          </a:p>
          <a:p>
            <a:pPr>
              <a:buNone/>
            </a:pPr>
            <a:r>
              <a:rPr lang="en-IN" baseline="30000" dirty="0" smtClean="0">
                <a:latin typeface="Times New Roman" pitchFamily="18" charset="0"/>
                <a:cs typeface="Times New Roman" pitchFamily="18" charset="0"/>
              </a:rPr>
              <a:t>Expand the brackets :</a:t>
            </a:r>
          </a:p>
          <a:p>
            <a:pPr>
              <a:buNone/>
            </a:pPr>
            <a:r>
              <a:rPr lang="en-IN" dirty="0" smtClean="0">
                <a:latin typeface="Times New Roman" pitchFamily="18" charset="0"/>
                <a:cs typeface="Times New Roman" pitchFamily="18" charset="0"/>
              </a:rPr>
              <a:t>J = [</a:t>
            </a:r>
            <a:r>
              <a:rPr lang="en-IN" dirty="0" err="1" smtClean="0">
                <a:latin typeface="Times New Roman" pitchFamily="18" charset="0"/>
                <a:cs typeface="Times New Roman" pitchFamily="18" charset="0"/>
              </a:rPr>
              <a:t>y</a:t>
            </a:r>
            <a:r>
              <a:rPr lang="en-IN" baseline="30000" dirty="0" err="1" smtClean="0">
                <a:latin typeface="Times New Roman" pitchFamily="18" charset="0"/>
                <a:cs typeface="Times New Roman" pitchFamily="18" charset="0"/>
              </a:rPr>
              <a:t>T</a:t>
            </a:r>
            <a:r>
              <a:rPr lang="en-IN" dirty="0" smtClean="0">
                <a:latin typeface="Times New Roman" pitchFamily="18" charset="0"/>
                <a:cs typeface="Times New Roman" pitchFamily="18" charset="0"/>
              </a:rPr>
              <a:t> – (</a:t>
            </a:r>
            <a:r>
              <a:rPr lang="en-IN" dirty="0" err="1" smtClean="0">
                <a:latin typeface="Times New Roman" pitchFamily="18" charset="0"/>
                <a:cs typeface="Times New Roman" pitchFamily="18" charset="0"/>
              </a:rPr>
              <a:t>Xw</a:t>
            </a:r>
            <a:r>
              <a:rPr lang="en-IN" dirty="0" smtClean="0">
                <a:latin typeface="Times New Roman" pitchFamily="18" charset="0"/>
                <a:cs typeface="Times New Roman" pitchFamily="18" charset="0"/>
              </a:rPr>
              <a:t>)</a:t>
            </a:r>
            <a:r>
              <a:rPr lang="en-IN" baseline="30000" dirty="0" smtClean="0">
                <a:latin typeface="Times New Roman" pitchFamily="18" charset="0"/>
                <a:cs typeface="Times New Roman" pitchFamily="18" charset="0"/>
              </a:rPr>
              <a:t> T</a:t>
            </a:r>
            <a:r>
              <a:rPr lang="en-IN" dirty="0" smtClean="0">
                <a:latin typeface="Times New Roman" pitchFamily="18" charset="0"/>
                <a:cs typeface="Times New Roman" pitchFamily="18" charset="0"/>
              </a:rPr>
              <a:t>][y – </a:t>
            </a:r>
            <a:r>
              <a:rPr lang="en-IN" dirty="0" err="1" smtClean="0">
                <a:latin typeface="Times New Roman" pitchFamily="18" charset="0"/>
                <a:cs typeface="Times New Roman" pitchFamily="18" charset="0"/>
              </a:rPr>
              <a:t>Xw</a:t>
            </a:r>
            <a:r>
              <a:rPr lang="en-IN" dirty="0" smtClean="0">
                <a:latin typeface="Times New Roman" pitchFamily="18" charset="0"/>
                <a:cs typeface="Times New Roman" pitchFamily="18" charset="0"/>
              </a:rPr>
              <a:t>]</a:t>
            </a:r>
          </a:p>
          <a:p>
            <a:pPr>
              <a:buNone/>
            </a:pPr>
            <a:endParaRPr lang="en-IN" dirty="0" smtClean="0">
              <a:latin typeface="Times New Roman" pitchFamily="18" charset="0"/>
              <a:cs typeface="Times New Roman" pitchFamily="18" charset="0"/>
            </a:endParaRPr>
          </a:p>
          <a:p>
            <a:pPr>
              <a:buNone/>
            </a:pPr>
            <a:r>
              <a:rPr lang="en-IN" baseline="30000" dirty="0" smtClean="0">
                <a:latin typeface="Times New Roman" pitchFamily="18" charset="0"/>
                <a:cs typeface="Times New Roman" pitchFamily="18" charset="0"/>
              </a:rPr>
              <a:t>    </a:t>
            </a:r>
            <a:r>
              <a:rPr lang="en-IN" sz="4000" baseline="30000" dirty="0">
                <a:latin typeface="Times New Roman" pitchFamily="18" charset="0"/>
                <a:cs typeface="Times New Roman" pitchFamily="18" charset="0"/>
              </a:rPr>
              <a:t>= </a:t>
            </a:r>
            <a:r>
              <a:rPr lang="en-IN" sz="4000" baseline="30000" dirty="0" err="1">
                <a:latin typeface="Times New Roman" pitchFamily="18" charset="0"/>
                <a:cs typeface="Times New Roman" pitchFamily="18" charset="0"/>
              </a:rPr>
              <a:t>y</a:t>
            </a:r>
            <a:r>
              <a:rPr lang="en-IN" sz="4000" baseline="50000" dirty="0" err="1">
                <a:latin typeface="Times New Roman" pitchFamily="18" charset="0"/>
                <a:cs typeface="Times New Roman" pitchFamily="18" charset="0"/>
              </a:rPr>
              <a:t>T</a:t>
            </a:r>
            <a:r>
              <a:rPr lang="en-IN" sz="4000" baseline="30000" dirty="0" err="1">
                <a:latin typeface="Times New Roman" pitchFamily="18" charset="0"/>
                <a:cs typeface="Times New Roman" pitchFamily="18" charset="0"/>
              </a:rPr>
              <a:t>y</a:t>
            </a:r>
            <a:r>
              <a:rPr lang="en-IN" sz="4000" baseline="30000" dirty="0">
                <a:latin typeface="Times New Roman" pitchFamily="18" charset="0"/>
                <a:cs typeface="Times New Roman" pitchFamily="18" charset="0"/>
              </a:rPr>
              <a:t>- (</a:t>
            </a:r>
            <a:r>
              <a:rPr lang="en-IN" sz="4000" baseline="30000" dirty="0" err="1">
                <a:latin typeface="Times New Roman" pitchFamily="18" charset="0"/>
                <a:cs typeface="Times New Roman" pitchFamily="18" charset="0"/>
              </a:rPr>
              <a:t>Xw</a:t>
            </a:r>
            <a:r>
              <a:rPr lang="en-IN" sz="4000" baseline="30000" dirty="0">
                <a:latin typeface="Times New Roman" pitchFamily="18" charset="0"/>
                <a:cs typeface="Times New Roman" pitchFamily="18" charset="0"/>
              </a:rPr>
              <a:t>)</a:t>
            </a:r>
            <a:r>
              <a:rPr lang="en-IN" sz="4000" baseline="60000" dirty="0">
                <a:latin typeface="Times New Roman" pitchFamily="18" charset="0"/>
                <a:cs typeface="Times New Roman" pitchFamily="18" charset="0"/>
              </a:rPr>
              <a:t>T</a:t>
            </a:r>
            <a:r>
              <a:rPr lang="en-IN" sz="4000" baseline="30000" dirty="0">
                <a:latin typeface="Times New Roman" pitchFamily="18" charset="0"/>
                <a:cs typeface="Times New Roman" pitchFamily="18" charset="0"/>
              </a:rPr>
              <a:t>y- </a:t>
            </a:r>
            <a:r>
              <a:rPr lang="en-IN" sz="4000" baseline="30000" dirty="0" err="1">
                <a:latin typeface="Times New Roman" pitchFamily="18" charset="0"/>
                <a:cs typeface="Times New Roman" pitchFamily="18" charset="0"/>
              </a:rPr>
              <a:t>y</a:t>
            </a:r>
            <a:r>
              <a:rPr lang="en-IN" sz="4000" baseline="60000" dirty="0" err="1">
                <a:latin typeface="Times New Roman" pitchFamily="18" charset="0"/>
                <a:cs typeface="Times New Roman" pitchFamily="18" charset="0"/>
              </a:rPr>
              <a:t>T</a:t>
            </a:r>
            <a:r>
              <a:rPr lang="en-IN" sz="4000" baseline="30000" dirty="0" err="1">
                <a:latin typeface="Times New Roman" pitchFamily="18" charset="0"/>
                <a:cs typeface="Times New Roman" pitchFamily="18" charset="0"/>
              </a:rPr>
              <a:t>Xw</a:t>
            </a:r>
            <a:r>
              <a:rPr lang="en-IN" sz="4000" baseline="30000" dirty="0">
                <a:latin typeface="Times New Roman" pitchFamily="18" charset="0"/>
                <a:cs typeface="Times New Roman" pitchFamily="18" charset="0"/>
              </a:rPr>
              <a:t> + (</a:t>
            </a:r>
            <a:r>
              <a:rPr lang="en-IN" sz="4000" baseline="30000" dirty="0" err="1">
                <a:latin typeface="Times New Roman" pitchFamily="18" charset="0"/>
                <a:cs typeface="Times New Roman" pitchFamily="18" charset="0"/>
              </a:rPr>
              <a:t>Xw</a:t>
            </a:r>
            <a:r>
              <a:rPr lang="en-IN" sz="4000" baseline="30000" dirty="0">
                <a:latin typeface="Times New Roman" pitchFamily="18" charset="0"/>
                <a:cs typeface="Times New Roman" pitchFamily="18" charset="0"/>
              </a:rPr>
              <a:t>)</a:t>
            </a:r>
            <a:r>
              <a:rPr lang="en-IN" sz="4000" baseline="60000" dirty="0">
                <a:latin typeface="Times New Roman" pitchFamily="18" charset="0"/>
                <a:cs typeface="Times New Roman" pitchFamily="18" charset="0"/>
              </a:rPr>
              <a:t>T</a:t>
            </a:r>
            <a:r>
              <a:rPr lang="en-IN" sz="4000" baseline="30000" dirty="0">
                <a:latin typeface="Times New Roman" pitchFamily="18" charset="0"/>
                <a:cs typeface="Times New Roman" pitchFamily="18" charset="0"/>
              </a:rPr>
              <a:t> (</a:t>
            </a:r>
            <a:r>
              <a:rPr lang="en-IN" sz="4000" baseline="30000" dirty="0" err="1">
                <a:latin typeface="Times New Roman" pitchFamily="18" charset="0"/>
                <a:cs typeface="Times New Roman" pitchFamily="18" charset="0"/>
              </a:rPr>
              <a:t>Xw</a:t>
            </a:r>
            <a:r>
              <a:rPr lang="en-IN" sz="4000" baseline="30000" dirty="0">
                <a:latin typeface="Times New Roman" pitchFamily="18" charset="0"/>
                <a:cs typeface="Times New Roman" pitchFamily="18" charset="0"/>
              </a:rPr>
              <a:t>)</a:t>
            </a:r>
          </a:p>
          <a:p>
            <a:pPr>
              <a:buNone/>
            </a:pPr>
            <a:endParaRPr lang="en-IN" sz="4000" baseline="30000" dirty="0">
              <a:latin typeface="Times New Roman" pitchFamily="18" charset="0"/>
              <a:cs typeface="Times New Roman" pitchFamily="18" charset="0"/>
            </a:endParaRPr>
          </a:p>
          <a:p>
            <a:pPr>
              <a:buNone/>
            </a:pPr>
            <a:r>
              <a:rPr lang="en-IN" sz="4000" baseline="30000" dirty="0">
                <a:latin typeface="Times New Roman" pitchFamily="18" charset="0"/>
                <a:cs typeface="Times New Roman" pitchFamily="18" charset="0"/>
              </a:rPr>
              <a:t>   = </a:t>
            </a:r>
            <a:r>
              <a:rPr lang="en-IN" sz="4000" baseline="30000" dirty="0" err="1">
                <a:latin typeface="Times New Roman" pitchFamily="18" charset="0"/>
                <a:cs typeface="Times New Roman" pitchFamily="18" charset="0"/>
              </a:rPr>
              <a:t>y</a:t>
            </a:r>
            <a:r>
              <a:rPr lang="en-IN" sz="4000" baseline="50000" dirty="0" err="1">
                <a:latin typeface="Times New Roman" pitchFamily="18" charset="0"/>
                <a:cs typeface="Times New Roman" pitchFamily="18" charset="0"/>
              </a:rPr>
              <a:t>T</a:t>
            </a:r>
            <a:r>
              <a:rPr lang="en-IN" sz="4000" baseline="30000" dirty="0" err="1">
                <a:latin typeface="Times New Roman" pitchFamily="18" charset="0"/>
                <a:cs typeface="Times New Roman" pitchFamily="18" charset="0"/>
              </a:rPr>
              <a:t>y</a:t>
            </a:r>
            <a:r>
              <a:rPr lang="en-IN" sz="4000" baseline="30000" dirty="0">
                <a:latin typeface="Times New Roman" pitchFamily="18" charset="0"/>
                <a:cs typeface="Times New Roman" pitchFamily="18" charset="0"/>
              </a:rPr>
              <a:t>  - 2 </a:t>
            </a:r>
            <a:r>
              <a:rPr lang="en-IN" sz="4000" baseline="30000" dirty="0" err="1">
                <a:latin typeface="Times New Roman" pitchFamily="18" charset="0"/>
                <a:cs typeface="Times New Roman" pitchFamily="18" charset="0"/>
              </a:rPr>
              <a:t>y</a:t>
            </a:r>
            <a:r>
              <a:rPr lang="en-IN" sz="4000" baseline="60000" dirty="0" err="1">
                <a:latin typeface="Times New Roman" pitchFamily="18" charset="0"/>
                <a:cs typeface="Times New Roman" pitchFamily="18" charset="0"/>
              </a:rPr>
              <a:t>T</a:t>
            </a:r>
            <a:r>
              <a:rPr lang="en-IN" sz="4000" baseline="30000" dirty="0" err="1">
                <a:latin typeface="Times New Roman" pitchFamily="18" charset="0"/>
                <a:cs typeface="Times New Roman" pitchFamily="18" charset="0"/>
              </a:rPr>
              <a:t>Xw</a:t>
            </a:r>
            <a:r>
              <a:rPr lang="en-IN" sz="4000" baseline="30000" dirty="0">
                <a:latin typeface="Times New Roman" pitchFamily="18" charset="0"/>
                <a:cs typeface="Times New Roman" pitchFamily="18" charset="0"/>
              </a:rPr>
              <a:t>  + </a:t>
            </a:r>
            <a:r>
              <a:rPr lang="en-IN" sz="4000" baseline="30000" dirty="0" err="1">
                <a:latin typeface="Times New Roman" pitchFamily="18" charset="0"/>
                <a:cs typeface="Times New Roman" pitchFamily="18" charset="0"/>
              </a:rPr>
              <a:t>w</a:t>
            </a:r>
            <a:r>
              <a:rPr lang="en-IN" sz="4000" baseline="50000" dirty="0" err="1">
                <a:latin typeface="Times New Roman" pitchFamily="18" charset="0"/>
                <a:cs typeface="Times New Roman" pitchFamily="18" charset="0"/>
              </a:rPr>
              <a:t>T</a:t>
            </a:r>
            <a:r>
              <a:rPr lang="en-IN" sz="4000" baseline="30000" dirty="0" err="1">
                <a:latin typeface="Times New Roman" pitchFamily="18" charset="0"/>
                <a:cs typeface="Times New Roman" pitchFamily="18" charset="0"/>
              </a:rPr>
              <a:t>X</a:t>
            </a:r>
            <a:r>
              <a:rPr lang="en-IN" sz="4400" baseline="50000" dirty="0" err="1">
                <a:latin typeface="Times New Roman" pitchFamily="18" charset="0"/>
                <a:cs typeface="Times New Roman" pitchFamily="18" charset="0"/>
              </a:rPr>
              <a:t>T</a:t>
            </a:r>
            <a:r>
              <a:rPr lang="en-IN" sz="4000" baseline="30000" dirty="0" err="1">
                <a:latin typeface="Times New Roman" pitchFamily="18" charset="0"/>
                <a:cs typeface="Times New Roman" pitchFamily="18" charset="0"/>
              </a:rPr>
              <a:t>Xw</a:t>
            </a:r>
            <a:r>
              <a:rPr lang="en-IN" sz="4000" baseline="30000" dirty="0">
                <a:latin typeface="Times New Roman" pitchFamily="18" charset="0"/>
                <a:cs typeface="Times New Roman" pitchFamily="18" charset="0"/>
              </a:rPr>
              <a:t> </a:t>
            </a:r>
          </a:p>
          <a:p>
            <a:pPr>
              <a:buNone/>
            </a:pPr>
            <a:endParaRPr lang="en-IN" sz="4000" baseline="30000" dirty="0">
              <a:latin typeface="Times New Roman" pitchFamily="18" charset="0"/>
              <a:cs typeface="Times New Roman" pitchFamily="18" charset="0"/>
            </a:endParaRPr>
          </a:p>
          <a:p>
            <a:pPr>
              <a:buNone/>
            </a:pPr>
            <a:r>
              <a:rPr lang="en-IN" sz="4000" baseline="30000" dirty="0" err="1">
                <a:latin typeface="Times New Roman" pitchFamily="18" charset="0"/>
                <a:cs typeface="Times New Roman" pitchFamily="18" charset="0"/>
              </a:rPr>
              <a:t>dJ</a:t>
            </a:r>
            <a:r>
              <a:rPr lang="en-IN" sz="4000" baseline="30000" dirty="0">
                <a:latin typeface="Times New Roman" pitchFamily="18" charset="0"/>
                <a:cs typeface="Times New Roman" pitchFamily="18" charset="0"/>
              </a:rPr>
              <a:t>/</a:t>
            </a:r>
            <a:r>
              <a:rPr lang="en-IN" sz="4000" baseline="30000" dirty="0" err="1">
                <a:latin typeface="Times New Roman" pitchFamily="18" charset="0"/>
                <a:cs typeface="Times New Roman" pitchFamily="18" charset="0"/>
              </a:rPr>
              <a:t>dw</a:t>
            </a:r>
            <a:r>
              <a:rPr lang="en-IN" sz="4000" baseline="30000" dirty="0">
                <a:latin typeface="Times New Roman" pitchFamily="18" charset="0"/>
                <a:cs typeface="Times New Roman" pitchFamily="18" charset="0"/>
              </a:rPr>
              <a:t> = 0 – d/</a:t>
            </a:r>
            <a:r>
              <a:rPr lang="en-IN" sz="4000" baseline="30000" dirty="0" err="1">
                <a:latin typeface="Times New Roman" pitchFamily="18" charset="0"/>
                <a:cs typeface="Times New Roman" pitchFamily="18" charset="0"/>
              </a:rPr>
              <a:t>dw</a:t>
            </a:r>
            <a:r>
              <a:rPr lang="en-IN" sz="4000" baseline="30000" dirty="0">
                <a:latin typeface="Times New Roman" pitchFamily="18" charset="0"/>
                <a:cs typeface="Times New Roman" pitchFamily="18" charset="0"/>
              </a:rPr>
              <a:t>(2 </a:t>
            </a:r>
            <a:r>
              <a:rPr lang="en-IN" sz="4000" baseline="30000" dirty="0" err="1">
                <a:latin typeface="Times New Roman" pitchFamily="18" charset="0"/>
                <a:cs typeface="Times New Roman" pitchFamily="18" charset="0"/>
              </a:rPr>
              <a:t>y</a:t>
            </a:r>
            <a:r>
              <a:rPr lang="en-IN" sz="4000" baseline="60000" dirty="0" err="1">
                <a:latin typeface="Times New Roman" pitchFamily="18" charset="0"/>
                <a:cs typeface="Times New Roman" pitchFamily="18" charset="0"/>
              </a:rPr>
              <a:t>T</a:t>
            </a:r>
            <a:r>
              <a:rPr lang="en-IN" sz="4000" baseline="30000" dirty="0" err="1">
                <a:latin typeface="Times New Roman" pitchFamily="18" charset="0"/>
                <a:cs typeface="Times New Roman" pitchFamily="18" charset="0"/>
              </a:rPr>
              <a:t>Xw</a:t>
            </a:r>
            <a:r>
              <a:rPr lang="en-IN" sz="4000" baseline="30000" dirty="0">
                <a:latin typeface="Times New Roman" pitchFamily="18" charset="0"/>
                <a:cs typeface="Times New Roman" pitchFamily="18" charset="0"/>
              </a:rPr>
              <a:t> ) + d/</a:t>
            </a:r>
            <a:r>
              <a:rPr lang="en-IN" sz="4000" baseline="30000" dirty="0" err="1">
                <a:latin typeface="Times New Roman" pitchFamily="18" charset="0"/>
                <a:cs typeface="Times New Roman" pitchFamily="18" charset="0"/>
              </a:rPr>
              <a:t>dw</a:t>
            </a:r>
            <a:r>
              <a:rPr lang="en-IN" sz="4000" baseline="30000" dirty="0">
                <a:latin typeface="Times New Roman" pitchFamily="18" charset="0"/>
                <a:cs typeface="Times New Roman" pitchFamily="18" charset="0"/>
              </a:rPr>
              <a:t>(</a:t>
            </a:r>
            <a:r>
              <a:rPr lang="en-IN" sz="4000" baseline="30000" dirty="0" err="1">
                <a:latin typeface="Times New Roman" pitchFamily="18" charset="0"/>
                <a:cs typeface="Times New Roman" pitchFamily="18" charset="0"/>
              </a:rPr>
              <a:t>w</a:t>
            </a:r>
            <a:r>
              <a:rPr lang="en-IN" sz="4000" baseline="50000" dirty="0" err="1">
                <a:latin typeface="Times New Roman" pitchFamily="18" charset="0"/>
                <a:cs typeface="Times New Roman" pitchFamily="18" charset="0"/>
              </a:rPr>
              <a:t>T</a:t>
            </a:r>
            <a:r>
              <a:rPr lang="en-IN" sz="4000" baseline="30000" dirty="0" err="1">
                <a:latin typeface="Times New Roman" pitchFamily="18" charset="0"/>
                <a:cs typeface="Times New Roman" pitchFamily="18" charset="0"/>
              </a:rPr>
              <a:t>X</a:t>
            </a:r>
            <a:r>
              <a:rPr lang="en-IN" sz="4400" baseline="50000" dirty="0" err="1">
                <a:latin typeface="Times New Roman" pitchFamily="18" charset="0"/>
                <a:cs typeface="Times New Roman" pitchFamily="18" charset="0"/>
              </a:rPr>
              <a:t>T</a:t>
            </a:r>
            <a:r>
              <a:rPr lang="en-IN" sz="4000" baseline="30000" dirty="0" err="1">
                <a:latin typeface="Times New Roman" pitchFamily="18" charset="0"/>
                <a:cs typeface="Times New Roman" pitchFamily="18" charset="0"/>
              </a:rPr>
              <a:t>Xw</a:t>
            </a:r>
            <a:r>
              <a:rPr lang="en-IN" sz="4000" baseline="30000" dirty="0">
                <a:latin typeface="Times New Roman" pitchFamily="18" charset="0"/>
                <a:cs typeface="Times New Roman" pitchFamily="18" charset="0"/>
              </a:rPr>
              <a:t>)</a:t>
            </a:r>
          </a:p>
          <a:p>
            <a:pPr>
              <a:buNone/>
            </a:pPr>
            <a:r>
              <a:rPr lang="en-IN" sz="4000" baseline="30000" dirty="0">
                <a:latin typeface="Times New Roman" pitchFamily="18" charset="0"/>
                <a:cs typeface="Times New Roman" pitchFamily="18" charset="0"/>
              </a:rPr>
              <a:t>           = -2 (</a:t>
            </a:r>
            <a:r>
              <a:rPr lang="en-IN" sz="4000" baseline="30000" dirty="0" err="1">
                <a:latin typeface="Times New Roman" pitchFamily="18" charset="0"/>
                <a:cs typeface="Times New Roman" pitchFamily="18" charset="0"/>
              </a:rPr>
              <a:t>y</a:t>
            </a:r>
            <a:r>
              <a:rPr lang="en-IN" sz="4000" baseline="60000" dirty="0" err="1">
                <a:latin typeface="Times New Roman" pitchFamily="18" charset="0"/>
                <a:cs typeface="Times New Roman" pitchFamily="18" charset="0"/>
              </a:rPr>
              <a:t>T</a:t>
            </a:r>
            <a:r>
              <a:rPr lang="en-IN" sz="4000" baseline="30000" dirty="0" err="1">
                <a:latin typeface="Times New Roman" pitchFamily="18" charset="0"/>
                <a:cs typeface="Times New Roman" pitchFamily="18" charset="0"/>
              </a:rPr>
              <a:t>X</a:t>
            </a:r>
            <a:r>
              <a:rPr lang="en-IN" sz="4000" baseline="30000" dirty="0">
                <a:latin typeface="Times New Roman" pitchFamily="18" charset="0"/>
                <a:cs typeface="Times New Roman" pitchFamily="18" charset="0"/>
              </a:rPr>
              <a:t>)</a:t>
            </a:r>
            <a:r>
              <a:rPr lang="en-IN" sz="4000" baseline="60000" dirty="0">
                <a:latin typeface="Times New Roman" pitchFamily="18" charset="0"/>
                <a:cs typeface="Times New Roman" pitchFamily="18" charset="0"/>
              </a:rPr>
              <a:t> T</a:t>
            </a:r>
            <a:r>
              <a:rPr lang="en-IN" sz="4000" baseline="30000" dirty="0">
                <a:latin typeface="Times New Roman" pitchFamily="18" charset="0"/>
                <a:cs typeface="Times New Roman" pitchFamily="18" charset="0"/>
              </a:rPr>
              <a:t> + 2 </a:t>
            </a:r>
            <a:r>
              <a:rPr lang="en-IN" sz="4000" baseline="30000" dirty="0" err="1">
                <a:latin typeface="Times New Roman" pitchFamily="18" charset="0"/>
                <a:cs typeface="Times New Roman" pitchFamily="18" charset="0"/>
              </a:rPr>
              <a:t>X</a:t>
            </a:r>
            <a:r>
              <a:rPr lang="en-IN" sz="4000" baseline="60000" dirty="0" err="1">
                <a:latin typeface="Times New Roman" pitchFamily="18" charset="0"/>
                <a:cs typeface="Times New Roman" pitchFamily="18" charset="0"/>
              </a:rPr>
              <a:t>T</a:t>
            </a:r>
            <a:r>
              <a:rPr lang="en-IN" sz="4000" baseline="30000" dirty="0" err="1">
                <a:latin typeface="Times New Roman" pitchFamily="18" charset="0"/>
                <a:cs typeface="Times New Roman" pitchFamily="18" charset="0"/>
              </a:rPr>
              <a:t>Xw</a:t>
            </a:r>
            <a:endParaRPr lang="en-IN" sz="4000" baseline="30000" dirty="0">
              <a:latin typeface="Times New Roman" pitchFamily="18" charset="0"/>
              <a:cs typeface="Times New Roman" pitchFamily="18" charset="0"/>
            </a:endParaRPr>
          </a:p>
          <a:p>
            <a:pPr>
              <a:buNone/>
            </a:pP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2601721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52596" y="857233"/>
            <a:ext cx="8229600" cy="4525963"/>
          </a:xfrm>
        </p:spPr>
        <p:txBody>
          <a:bodyPr>
            <a:normAutofit/>
          </a:bodyPr>
          <a:lstStyle/>
          <a:p>
            <a:pPr>
              <a:buNone/>
            </a:pPr>
            <a:r>
              <a:rPr lang="en-IN" dirty="0" smtClean="0">
                <a:latin typeface="Times New Roman" pitchFamily="18" charset="0"/>
                <a:cs typeface="Times New Roman" pitchFamily="18" charset="0"/>
              </a:rPr>
              <a:t>Setting </a:t>
            </a:r>
            <a:r>
              <a:rPr lang="en-IN" dirty="0" err="1" smtClean="0">
                <a:latin typeface="Times New Roman" pitchFamily="18" charset="0"/>
                <a:cs typeface="Times New Roman" pitchFamily="18" charset="0"/>
              </a:rPr>
              <a:t>dJ</a:t>
            </a:r>
            <a:r>
              <a:rPr lang="en-IN" dirty="0" smtClean="0">
                <a:latin typeface="Times New Roman" pitchFamily="18" charset="0"/>
                <a:cs typeface="Times New Roman" pitchFamily="18" charset="0"/>
              </a:rPr>
              <a:t>/</a:t>
            </a:r>
            <a:r>
              <a:rPr lang="en-IN" dirty="0" err="1" smtClean="0">
                <a:latin typeface="Times New Roman" pitchFamily="18" charset="0"/>
                <a:cs typeface="Times New Roman" pitchFamily="18" charset="0"/>
              </a:rPr>
              <a:t>dw</a:t>
            </a:r>
            <a:r>
              <a:rPr lang="en-IN" dirty="0" smtClean="0">
                <a:latin typeface="Times New Roman" pitchFamily="18" charset="0"/>
                <a:cs typeface="Times New Roman" pitchFamily="18" charset="0"/>
              </a:rPr>
              <a:t> = 0</a:t>
            </a:r>
          </a:p>
          <a:p>
            <a:pPr>
              <a:buNone/>
            </a:pPr>
            <a:endParaRPr lang="en-IN" dirty="0" smtClean="0">
              <a:latin typeface="Times New Roman" pitchFamily="18" charset="0"/>
              <a:cs typeface="Times New Roman" pitchFamily="18" charset="0"/>
            </a:endParaRPr>
          </a:p>
          <a:p>
            <a:pPr>
              <a:buNone/>
            </a:pPr>
            <a:r>
              <a:rPr lang="en-IN" baseline="30000" dirty="0" smtClean="0">
                <a:latin typeface="Times New Roman" pitchFamily="18" charset="0"/>
                <a:cs typeface="Times New Roman" pitchFamily="18" charset="0"/>
              </a:rPr>
              <a:t>-2 (</a:t>
            </a:r>
            <a:r>
              <a:rPr lang="en-IN" baseline="30000" dirty="0" err="1" smtClean="0">
                <a:latin typeface="Times New Roman" pitchFamily="18" charset="0"/>
                <a:cs typeface="Times New Roman" pitchFamily="18" charset="0"/>
              </a:rPr>
              <a:t>y</a:t>
            </a:r>
            <a:r>
              <a:rPr lang="en-IN" baseline="60000" dirty="0" err="1" smtClean="0">
                <a:latin typeface="Times New Roman" pitchFamily="18" charset="0"/>
                <a:cs typeface="Times New Roman" pitchFamily="18" charset="0"/>
              </a:rPr>
              <a:t>T</a:t>
            </a:r>
            <a:r>
              <a:rPr lang="en-IN" baseline="30000" dirty="0" err="1" smtClean="0">
                <a:latin typeface="Times New Roman" pitchFamily="18" charset="0"/>
                <a:cs typeface="Times New Roman" pitchFamily="18" charset="0"/>
              </a:rPr>
              <a:t>X</a:t>
            </a:r>
            <a:r>
              <a:rPr lang="en-IN" baseline="30000" dirty="0" smtClean="0">
                <a:latin typeface="Times New Roman" pitchFamily="18" charset="0"/>
                <a:cs typeface="Times New Roman" pitchFamily="18" charset="0"/>
              </a:rPr>
              <a:t>)</a:t>
            </a:r>
            <a:r>
              <a:rPr lang="en-IN" baseline="60000" dirty="0" smtClean="0">
                <a:latin typeface="Times New Roman" pitchFamily="18" charset="0"/>
                <a:cs typeface="Times New Roman" pitchFamily="18" charset="0"/>
              </a:rPr>
              <a:t> T</a:t>
            </a:r>
            <a:r>
              <a:rPr lang="en-IN" baseline="30000" dirty="0" smtClean="0">
                <a:latin typeface="Times New Roman" pitchFamily="18" charset="0"/>
                <a:cs typeface="Times New Roman" pitchFamily="18" charset="0"/>
              </a:rPr>
              <a:t> + 2 </a:t>
            </a:r>
            <a:r>
              <a:rPr lang="en-IN" baseline="30000" dirty="0" err="1" smtClean="0">
                <a:latin typeface="Times New Roman" pitchFamily="18" charset="0"/>
                <a:cs typeface="Times New Roman" pitchFamily="18" charset="0"/>
              </a:rPr>
              <a:t>X</a:t>
            </a:r>
            <a:r>
              <a:rPr lang="en-IN" baseline="60000" dirty="0" err="1" smtClean="0">
                <a:latin typeface="Times New Roman" pitchFamily="18" charset="0"/>
                <a:cs typeface="Times New Roman" pitchFamily="18" charset="0"/>
              </a:rPr>
              <a:t>T</a:t>
            </a:r>
            <a:r>
              <a:rPr lang="en-IN" baseline="30000" dirty="0" err="1" smtClean="0">
                <a:latin typeface="Times New Roman" pitchFamily="18" charset="0"/>
                <a:cs typeface="Times New Roman" pitchFamily="18" charset="0"/>
              </a:rPr>
              <a:t>Xw</a:t>
            </a:r>
            <a:r>
              <a:rPr lang="en-IN" baseline="30000" dirty="0" smtClean="0">
                <a:latin typeface="Times New Roman" pitchFamily="18" charset="0"/>
                <a:cs typeface="Times New Roman" pitchFamily="18" charset="0"/>
              </a:rPr>
              <a:t> = 0</a:t>
            </a:r>
          </a:p>
          <a:p>
            <a:pPr>
              <a:buNone/>
            </a:pPr>
            <a:r>
              <a:rPr lang="en-IN" baseline="30000" dirty="0" smtClean="0">
                <a:latin typeface="Times New Roman" pitchFamily="18" charset="0"/>
                <a:cs typeface="Times New Roman" pitchFamily="18" charset="0"/>
              </a:rPr>
              <a:t>(</a:t>
            </a:r>
            <a:r>
              <a:rPr lang="en-IN" baseline="30000" dirty="0" err="1" smtClean="0">
                <a:latin typeface="Times New Roman" pitchFamily="18" charset="0"/>
                <a:cs typeface="Times New Roman" pitchFamily="18" charset="0"/>
              </a:rPr>
              <a:t>y</a:t>
            </a:r>
            <a:r>
              <a:rPr lang="en-IN" baseline="60000" dirty="0" err="1" smtClean="0">
                <a:latin typeface="Times New Roman" pitchFamily="18" charset="0"/>
                <a:cs typeface="Times New Roman" pitchFamily="18" charset="0"/>
              </a:rPr>
              <a:t>T</a:t>
            </a:r>
            <a:r>
              <a:rPr lang="en-IN" baseline="30000" dirty="0" err="1" smtClean="0">
                <a:latin typeface="Times New Roman" pitchFamily="18" charset="0"/>
                <a:cs typeface="Times New Roman" pitchFamily="18" charset="0"/>
              </a:rPr>
              <a:t>X</a:t>
            </a:r>
            <a:r>
              <a:rPr lang="en-IN" baseline="30000" dirty="0" smtClean="0">
                <a:latin typeface="Times New Roman" pitchFamily="18" charset="0"/>
                <a:cs typeface="Times New Roman" pitchFamily="18" charset="0"/>
              </a:rPr>
              <a:t>)</a:t>
            </a:r>
            <a:r>
              <a:rPr lang="en-IN" baseline="60000" dirty="0" smtClean="0">
                <a:latin typeface="Times New Roman" pitchFamily="18" charset="0"/>
                <a:cs typeface="Times New Roman" pitchFamily="18" charset="0"/>
              </a:rPr>
              <a:t> T</a:t>
            </a:r>
            <a:r>
              <a:rPr lang="en-IN" baseline="30000" dirty="0" smtClean="0">
                <a:latin typeface="Times New Roman" pitchFamily="18" charset="0"/>
                <a:cs typeface="Times New Roman" pitchFamily="18" charset="0"/>
              </a:rPr>
              <a:t> =</a:t>
            </a:r>
            <a:r>
              <a:rPr lang="en-IN" dirty="0" smtClean="0">
                <a:latin typeface="Times New Roman" pitchFamily="18" charset="0"/>
                <a:cs typeface="Times New Roman" pitchFamily="18" charset="0"/>
              </a:rPr>
              <a:t> </a:t>
            </a:r>
            <a:r>
              <a:rPr lang="en-IN" baseline="30000" dirty="0" err="1" smtClean="0">
                <a:latin typeface="Times New Roman" pitchFamily="18" charset="0"/>
                <a:cs typeface="Times New Roman" pitchFamily="18" charset="0"/>
              </a:rPr>
              <a:t>X</a:t>
            </a:r>
            <a:r>
              <a:rPr lang="en-IN" baseline="60000" dirty="0" err="1" smtClean="0">
                <a:latin typeface="Times New Roman" pitchFamily="18" charset="0"/>
                <a:cs typeface="Times New Roman" pitchFamily="18" charset="0"/>
              </a:rPr>
              <a:t>T</a:t>
            </a:r>
            <a:r>
              <a:rPr lang="en-IN" baseline="30000" dirty="0" err="1" smtClean="0">
                <a:latin typeface="Times New Roman" pitchFamily="18" charset="0"/>
                <a:cs typeface="Times New Roman" pitchFamily="18" charset="0"/>
              </a:rPr>
              <a:t>Xw</a:t>
            </a:r>
            <a:endParaRPr lang="en-IN" baseline="30000"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 </a:t>
            </a:r>
            <a:r>
              <a:rPr lang="en-IN" baseline="30000" dirty="0" err="1" smtClean="0">
                <a:latin typeface="Times New Roman" pitchFamily="18" charset="0"/>
                <a:cs typeface="Times New Roman" pitchFamily="18" charset="0"/>
              </a:rPr>
              <a:t>X</a:t>
            </a:r>
            <a:r>
              <a:rPr lang="en-IN" baseline="60000" dirty="0" err="1" smtClean="0">
                <a:latin typeface="Times New Roman" pitchFamily="18" charset="0"/>
                <a:cs typeface="Times New Roman" pitchFamily="18" charset="0"/>
              </a:rPr>
              <a:t>T</a:t>
            </a:r>
            <a:r>
              <a:rPr lang="en-IN" baseline="30000" dirty="0" err="1" smtClean="0">
                <a:latin typeface="Times New Roman" pitchFamily="18" charset="0"/>
                <a:cs typeface="Times New Roman" pitchFamily="18" charset="0"/>
              </a:rPr>
              <a:t>Xw</a:t>
            </a:r>
            <a:r>
              <a:rPr lang="en-IN" baseline="30000" dirty="0" smtClean="0">
                <a:latin typeface="Times New Roman" pitchFamily="18" charset="0"/>
                <a:cs typeface="Times New Roman" pitchFamily="18" charset="0"/>
              </a:rPr>
              <a:t> = (</a:t>
            </a:r>
            <a:r>
              <a:rPr lang="en-IN" baseline="30000" dirty="0" err="1" smtClean="0">
                <a:latin typeface="Times New Roman" pitchFamily="18" charset="0"/>
                <a:cs typeface="Times New Roman" pitchFamily="18" charset="0"/>
              </a:rPr>
              <a:t>y</a:t>
            </a:r>
            <a:r>
              <a:rPr lang="en-IN" baseline="60000" dirty="0" err="1" smtClean="0">
                <a:latin typeface="Times New Roman" pitchFamily="18" charset="0"/>
                <a:cs typeface="Times New Roman" pitchFamily="18" charset="0"/>
              </a:rPr>
              <a:t>T</a:t>
            </a:r>
            <a:r>
              <a:rPr lang="en-IN" baseline="30000" dirty="0" err="1" smtClean="0">
                <a:latin typeface="Times New Roman" pitchFamily="18" charset="0"/>
                <a:cs typeface="Times New Roman" pitchFamily="18" charset="0"/>
              </a:rPr>
              <a:t>X</a:t>
            </a:r>
            <a:r>
              <a:rPr lang="en-IN" baseline="30000" dirty="0" smtClean="0">
                <a:latin typeface="Times New Roman" pitchFamily="18" charset="0"/>
                <a:cs typeface="Times New Roman" pitchFamily="18" charset="0"/>
              </a:rPr>
              <a:t>)</a:t>
            </a:r>
            <a:r>
              <a:rPr lang="en-IN" baseline="60000" dirty="0" smtClean="0">
                <a:latin typeface="Times New Roman" pitchFamily="18" charset="0"/>
                <a:cs typeface="Times New Roman" pitchFamily="18" charset="0"/>
              </a:rPr>
              <a:t> T</a:t>
            </a:r>
            <a:r>
              <a:rPr lang="en-IN" baseline="30000" dirty="0" smtClean="0">
                <a:latin typeface="Times New Roman" pitchFamily="18" charset="0"/>
                <a:cs typeface="Times New Roman" pitchFamily="18" charset="0"/>
              </a:rPr>
              <a:t> = </a:t>
            </a:r>
            <a:r>
              <a:rPr lang="en-IN" baseline="30000" dirty="0" err="1" smtClean="0">
                <a:latin typeface="Times New Roman" pitchFamily="18" charset="0"/>
                <a:cs typeface="Times New Roman" pitchFamily="18" charset="0"/>
              </a:rPr>
              <a:t>X</a:t>
            </a:r>
            <a:r>
              <a:rPr lang="en-IN" baseline="60000" dirty="0" err="1" smtClean="0">
                <a:latin typeface="Times New Roman" pitchFamily="18" charset="0"/>
                <a:cs typeface="Times New Roman" pitchFamily="18" charset="0"/>
              </a:rPr>
              <a:t>T</a:t>
            </a:r>
            <a:r>
              <a:rPr lang="en-IN" baseline="30000" dirty="0" err="1" smtClean="0">
                <a:latin typeface="Times New Roman" pitchFamily="18" charset="0"/>
                <a:cs typeface="Times New Roman" pitchFamily="18" charset="0"/>
              </a:rPr>
              <a:t>y</a:t>
            </a:r>
            <a:endParaRPr lang="en-IN" baseline="30000" dirty="0" smtClean="0">
              <a:latin typeface="Times New Roman" pitchFamily="18" charset="0"/>
              <a:cs typeface="Times New Roman" pitchFamily="18" charset="0"/>
            </a:endParaRPr>
          </a:p>
          <a:p>
            <a:pPr>
              <a:buNone/>
            </a:pPr>
            <a:r>
              <a:rPr lang="en-IN" baseline="30000" dirty="0" smtClean="0">
                <a:latin typeface="Times New Roman" pitchFamily="18" charset="0"/>
                <a:cs typeface="Times New Roman" pitchFamily="18" charset="0"/>
              </a:rPr>
              <a:t>w</a:t>
            </a:r>
            <a:r>
              <a:rPr lang="en-IN" dirty="0" smtClean="0">
                <a:latin typeface="Times New Roman" pitchFamily="18" charset="0"/>
                <a:cs typeface="Times New Roman" pitchFamily="18" charset="0"/>
              </a:rPr>
              <a:t> </a:t>
            </a:r>
            <a:r>
              <a:rPr lang="en-IN" baseline="30000" dirty="0" smtClean="0">
                <a:latin typeface="Times New Roman" pitchFamily="18" charset="0"/>
                <a:cs typeface="Times New Roman" pitchFamily="18" charset="0"/>
              </a:rPr>
              <a:t> = (X</a:t>
            </a:r>
            <a:r>
              <a:rPr lang="en-IN" baseline="60000" dirty="0" smtClean="0">
                <a:latin typeface="Times New Roman" pitchFamily="18" charset="0"/>
                <a:cs typeface="Times New Roman" pitchFamily="18" charset="0"/>
              </a:rPr>
              <a:t>T</a:t>
            </a:r>
            <a:r>
              <a:rPr lang="en-IN" baseline="30000" dirty="0" smtClean="0">
                <a:latin typeface="Times New Roman" pitchFamily="18" charset="0"/>
                <a:cs typeface="Times New Roman" pitchFamily="18" charset="0"/>
              </a:rPr>
              <a:t>X) </a:t>
            </a:r>
            <a:r>
              <a:rPr lang="en-IN" baseline="50000" dirty="0" smtClean="0">
                <a:latin typeface="Times New Roman" pitchFamily="18" charset="0"/>
                <a:cs typeface="Times New Roman" pitchFamily="18" charset="0"/>
              </a:rPr>
              <a:t>-1 </a:t>
            </a:r>
            <a:r>
              <a:rPr lang="en-IN" baseline="30000" dirty="0" smtClean="0">
                <a:latin typeface="Times New Roman" pitchFamily="18" charset="0"/>
                <a:cs typeface="Times New Roman" pitchFamily="18" charset="0"/>
              </a:rPr>
              <a:t>X</a:t>
            </a:r>
            <a:r>
              <a:rPr lang="en-IN" baseline="60000" dirty="0" smtClean="0">
                <a:latin typeface="Times New Roman" pitchFamily="18" charset="0"/>
                <a:cs typeface="Times New Roman" pitchFamily="18" charset="0"/>
              </a:rPr>
              <a:t>T</a:t>
            </a:r>
            <a:endParaRPr lang="en-IN" baseline="50000" dirty="0" smtClean="0">
              <a:latin typeface="Times New Roman" pitchFamily="18" charset="0"/>
              <a:cs typeface="Times New Roman" pitchFamily="18" charset="0"/>
            </a:endParaRPr>
          </a:p>
          <a:p>
            <a:pPr>
              <a:buNone/>
            </a:pPr>
            <a:endParaRPr lang="en-IN"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Hence w is the Pseudo Inverse of X</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265830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184322" name="Picture 2"/>
          <p:cNvPicPr>
            <a:picLocks noGrp="1" noChangeAspect="1" noChangeArrowheads="1"/>
          </p:cNvPicPr>
          <p:nvPr>
            <p:ph idx="1"/>
          </p:nvPr>
        </p:nvPicPr>
        <p:blipFill>
          <a:blip r:embed="rId2"/>
          <a:srcRect/>
          <a:stretch>
            <a:fillRect/>
          </a:stretch>
        </p:blipFill>
        <p:spPr bwMode="auto">
          <a:xfrm>
            <a:off x="3695700" y="1815306"/>
            <a:ext cx="4800600" cy="4095750"/>
          </a:xfrm>
          <a:prstGeom prst="rect">
            <a:avLst/>
          </a:prstGeom>
          <a:noFill/>
          <a:ln w="9525">
            <a:noFill/>
            <a:miter lim="800000"/>
            <a:headEnd/>
            <a:tailEnd/>
          </a:ln>
          <a:effectLst/>
        </p:spPr>
      </p:pic>
    </p:spTree>
    <p:extLst>
      <p:ext uri="{BB962C8B-B14F-4D97-AF65-F5344CB8AC3E}">
        <p14:creationId xmlns:p14="http://schemas.microsoft.com/office/powerpoint/2010/main" val="23984453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logo with a blue and green design&#10;&#10;Description automatically generated">
            <a:extLst>
              <a:ext uri="{FF2B5EF4-FFF2-40B4-BE49-F238E27FC236}">
                <a16:creationId xmlns:a16="http://schemas.microsoft.com/office/drawing/2014/main" id="{CB2E3B9A-84DD-F547-3E5B-B66B2BE2DFC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3941" y="6288740"/>
            <a:ext cx="534533" cy="540000"/>
          </a:xfrm>
        </p:spPr>
      </p:pic>
      <p:pic>
        <p:nvPicPr>
          <p:cNvPr id="13" name="Picture 12" descr="A blue and white logo&#10;&#10;Description automatically generated">
            <a:extLst>
              <a:ext uri="{FF2B5EF4-FFF2-40B4-BE49-F238E27FC236}">
                <a16:creationId xmlns:a16="http://schemas.microsoft.com/office/drawing/2014/main" id="{197B6D35-0A60-34D8-7350-EC0D7D76DE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628059" y="6288740"/>
            <a:ext cx="540000" cy="540000"/>
          </a:xfrm>
          <a:prstGeom prst="rect">
            <a:avLst/>
          </a:prstGeom>
        </p:spPr>
      </p:pic>
      <p:grpSp>
        <p:nvGrpSpPr>
          <p:cNvPr id="2" name="Group 1">
            <a:extLst>
              <a:ext uri="{FF2B5EF4-FFF2-40B4-BE49-F238E27FC236}">
                <a16:creationId xmlns:a16="http://schemas.microsoft.com/office/drawing/2014/main" id="{60382C53-0AC2-0C1C-8441-2FF47CB01405}"/>
              </a:ext>
            </a:extLst>
          </p:cNvPr>
          <p:cNvGrpSpPr/>
          <p:nvPr/>
        </p:nvGrpSpPr>
        <p:grpSpPr>
          <a:xfrm>
            <a:off x="23940" y="-1"/>
            <a:ext cx="12096277" cy="1112781"/>
            <a:chOff x="0" y="0"/>
            <a:chExt cx="12192000" cy="1008000"/>
          </a:xfrm>
        </p:grpSpPr>
        <p:sp>
          <p:nvSpPr>
            <p:cNvPr id="14" name="Rectangle 13">
              <a:extLst>
                <a:ext uri="{FF2B5EF4-FFF2-40B4-BE49-F238E27FC236}">
                  <a16:creationId xmlns:a16="http://schemas.microsoft.com/office/drawing/2014/main" id="{4ED3BF48-B0B7-0CD8-DAA9-7708E3928839}"/>
                </a:ext>
              </a:extLst>
            </p:cNvPr>
            <p:cNvSpPr/>
            <p:nvPr/>
          </p:nvSpPr>
          <p:spPr>
            <a:xfrm>
              <a:off x="0" y="0"/>
              <a:ext cx="12192000" cy="900000"/>
            </a:xfrm>
            <a:prstGeom prst="rect">
              <a:avLst/>
            </a:prstGeom>
            <a:solidFill>
              <a:srgbClr val="5587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47945431-314A-D0EA-DE2A-E9CAC16F5483}"/>
                </a:ext>
              </a:extLst>
            </p:cNvPr>
            <p:cNvSpPr/>
            <p:nvPr/>
          </p:nvSpPr>
          <p:spPr>
            <a:xfrm>
              <a:off x="0" y="900000"/>
              <a:ext cx="12192000" cy="108000"/>
            </a:xfrm>
            <a:prstGeom prst="rect">
              <a:avLst/>
            </a:prstGeom>
            <a:solidFill>
              <a:srgbClr val="86C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 name="Title 1">
            <a:extLst>
              <a:ext uri="{FF2B5EF4-FFF2-40B4-BE49-F238E27FC236}">
                <a16:creationId xmlns:a16="http://schemas.microsoft.com/office/drawing/2014/main" id="{01CB1B04-9D91-9129-9747-55103BEDCADD}"/>
              </a:ext>
            </a:extLst>
          </p:cNvPr>
          <p:cNvSpPr txBox="1">
            <a:spLocks/>
          </p:cNvSpPr>
          <p:nvPr/>
        </p:nvSpPr>
        <p:spPr>
          <a:xfrm>
            <a:off x="23940" y="-212782"/>
            <a:ext cx="121680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algn="ctr">
              <a:lnSpc>
                <a:spcPct val="107000"/>
              </a:lnSpc>
              <a:spcBef>
                <a:spcPts val="0"/>
              </a:spcBef>
              <a:spcAft>
                <a:spcPts val="800"/>
              </a:spcAft>
            </a:pPr>
            <a:r>
              <a:rPr lang="en-US" b="1" dirty="0" smtClean="0">
                <a:solidFill>
                  <a:schemeClr val="bg1"/>
                </a:solidFill>
                <a:latin typeface="+mn-lt"/>
                <a:ea typeface="Calibri" panose="020F0502020204030204" pitchFamily="34" charset="0"/>
                <a:cs typeface="Mangal" panose="02040503050203030202" pitchFamily="18" charset="0"/>
              </a:rPr>
              <a:t>Terminologies in ML</a:t>
            </a:r>
            <a:endParaRPr lang="en-US" dirty="0">
              <a:solidFill>
                <a:schemeClr val="bg1"/>
              </a:solidFill>
              <a:effectLst/>
              <a:latin typeface="+mn-lt"/>
              <a:ea typeface="Calibri" panose="020F0502020204030204" pitchFamily="34" charset="0"/>
              <a:cs typeface="Mangal" panose="02040503050203030202" pitchFamily="18" charset="0"/>
            </a:endParaRPr>
          </a:p>
        </p:txBody>
      </p:sp>
      <p:sp>
        <p:nvSpPr>
          <p:cNvPr id="7" name="TextBox 6">
            <a:extLst>
              <a:ext uri="{FF2B5EF4-FFF2-40B4-BE49-F238E27FC236}">
                <a16:creationId xmlns:a16="http://schemas.microsoft.com/office/drawing/2014/main" id="{0A103CAC-D7E4-40D5-E07E-0250FF08E216}"/>
              </a:ext>
            </a:extLst>
          </p:cNvPr>
          <p:cNvSpPr txBox="1"/>
          <p:nvPr/>
        </p:nvSpPr>
        <p:spPr>
          <a:xfrm>
            <a:off x="3047215" y="3136070"/>
            <a:ext cx="6094428" cy="373757"/>
          </a:xfrm>
          <a:prstGeom prst="rect">
            <a:avLst/>
          </a:prstGeom>
          <a:noFill/>
        </p:spPr>
        <p:txBody>
          <a:bodyPr wrap="square">
            <a:spAutoFit/>
          </a:bodyPr>
          <a:lstStyle/>
          <a:p>
            <a:pPr marL="0" marR="0" algn="just">
              <a:lnSpc>
                <a:spcPct val="107000"/>
              </a:lnSpc>
              <a:spcBef>
                <a:spcPts val="0"/>
              </a:spcBef>
              <a:spcAft>
                <a:spcPts val="800"/>
              </a:spcAft>
            </a:pPr>
            <a:r>
              <a:rPr lang="en-US" b="1" dirty="0">
                <a:solidFill>
                  <a:schemeClr val="bg1"/>
                </a:solidFill>
                <a:effectLst/>
                <a:latin typeface="Cambria" panose="02040503050406030204" pitchFamily="18" charset="0"/>
                <a:ea typeface="Calibri" panose="020F0502020204030204" pitchFamily="34" charset="0"/>
                <a:cs typeface="Mangal" panose="02040503050203030202" pitchFamily="18" charset="0"/>
              </a:rPr>
              <a:t>4.4 Faculty and Staff Matters</a:t>
            </a:r>
            <a:endParaRPr lang="en-US"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p:txBody>
      </p:sp>
      <p:pic>
        <p:nvPicPr>
          <p:cNvPr id="8" name="Picture 7"/>
          <p:cNvPicPr>
            <a:picLocks noChangeAspect="1"/>
          </p:cNvPicPr>
          <p:nvPr/>
        </p:nvPicPr>
        <p:blipFill>
          <a:blip r:embed="rId4"/>
          <a:stretch>
            <a:fillRect/>
          </a:stretch>
        </p:blipFill>
        <p:spPr>
          <a:xfrm>
            <a:off x="404091" y="1287476"/>
            <a:ext cx="1562966" cy="1562966"/>
          </a:xfrm>
          <a:prstGeom prst="rect">
            <a:avLst/>
          </a:prstGeom>
        </p:spPr>
      </p:pic>
      <p:pic>
        <p:nvPicPr>
          <p:cNvPr id="12" name="Picture 11"/>
          <p:cNvPicPr>
            <a:picLocks noChangeAspect="1"/>
          </p:cNvPicPr>
          <p:nvPr/>
        </p:nvPicPr>
        <p:blipFill>
          <a:blip r:embed="rId5"/>
          <a:stretch>
            <a:fillRect/>
          </a:stretch>
        </p:blipFill>
        <p:spPr>
          <a:xfrm>
            <a:off x="2183823" y="1345492"/>
            <a:ext cx="2171700" cy="1504950"/>
          </a:xfrm>
          <a:prstGeom prst="rect">
            <a:avLst/>
          </a:prstGeom>
        </p:spPr>
      </p:pic>
      <p:pic>
        <p:nvPicPr>
          <p:cNvPr id="15" name="Picture 14"/>
          <p:cNvPicPr>
            <a:picLocks noChangeAspect="1"/>
          </p:cNvPicPr>
          <p:nvPr/>
        </p:nvPicPr>
        <p:blipFill>
          <a:blip r:embed="rId6"/>
          <a:stretch>
            <a:fillRect/>
          </a:stretch>
        </p:blipFill>
        <p:spPr>
          <a:xfrm>
            <a:off x="1320367" y="2985701"/>
            <a:ext cx="1726911" cy="1726911"/>
          </a:xfrm>
          <a:prstGeom prst="rect">
            <a:avLst/>
          </a:prstGeom>
        </p:spPr>
      </p:pic>
      <p:pic>
        <p:nvPicPr>
          <p:cNvPr id="17" name="Picture 16"/>
          <p:cNvPicPr>
            <a:picLocks noChangeAspect="1"/>
          </p:cNvPicPr>
          <p:nvPr/>
        </p:nvPicPr>
        <p:blipFill>
          <a:blip r:embed="rId7"/>
          <a:stretch>
            <a:fillRect/>
          </a:stretch>
        </p:blipFill>
        <p:spPr>
          <a:xfrm>
            <a:off x="7056581" y="1203377"/>
            <a:ext cx="1920875" cy="1920875"/>
          </a:xfrm>
          <a:prstGeom prst="rect">
            <a:avLst/>
          </a:prstGeom>
        </p:spPr>
      </p:pic>
      <p:pic>
        <p:nvPicPr>
          <p:cNvPr id="19" name="Picture 18"/>
          <p:cNvPicPr>
            <a:picLocks noChangeAspect="1"/>
          </p:cNvPicPr>
          <p:nvPr/>
        </p:nvPicPr>
        <p:blipFill>
          <a:blip r:embed="rId8"/>
          <a:stretch>
            <a:fillRect/>
          </a:stretch>
        </p:blipFill>
        <p:spPr>
          <a:xfrm>
            <a:off x="9252163" y="1456979"/>
            <a:ext cx="2171700" cy="1504950"/>
          </a:xfrm>
          <a:prstGeom prst="rect">
            <a:avLst/>
          </a:prstGeom>
        </p:spPr>
      </p:pic>
      <p:pic>
        <p:nvPicPr>
          <p:cNvPr id="21" name="Picture 20"/>
          <p:cNvPicPr>
            <a:picLocks noChangeAspect="1"/>
          </p:cNvPicPr>
          <p:nvPr/>
        </p:nvPicPr>
        <p:blipFill>
          <a:blip r:embed="rId9"/>
          <a:stretch>
            <a:fillRect/>
          </a:stretch>
        </p:blipFill>
        <p:spPr>
          <a:xfrm>
            <a:off x="8368001" y="3194092"/>
            <a:ext cx="2143125" cy="1476375"/>
          </a:xfrm>
          <a:prstGeom prst="rect">
            <a:avLst/>
          </a:prstGeom>
        </p:spPr>
      </p:pic>
      <p:sp>
        <p:nvSpPr>
          <p:cNvPr id="16" name="TextBox 15"/>
          <p:cNvSpPr txBox="1"/>
          <p:nvPr/>
        </p:nvSpPr>
        <p:spPr>
          <a:xfrm>
            <a:off x="777230" y="5043240"/>
            <a:ext cx="9010642" cy="954107"/>
          </a:xfrm>
          <a:prstGeom prst="rect">
            <a:avLst/>
          </a:prstGeom>
          <a:noFill/>
        </p:spPr>
        <p:txBody>
          <a:bodyPr wrap="square" rtlCol="0">
            <a:spAutoFit/>
          </a:bodyPr>
          <a:lstStyle/>
          <a:p>
            <a:r>
              <a:rPr lang="en-US" sz="2800" dirty="0" smtClean="0"/>
              <a:t>If the Task is “CLASSIFICATION”, what does it mean ?</a:t>
            </a:r>
          </a:p>
          <a:p>
            <a:endParaRPr lang="en-US" sz="2800" dirty="0" smtClean="0"/>
          </a:p>
        </p:txBody>
      </p:sp>
    </p:spTree>
    <p:extLst>
      <p:ext uri="{BB962C8B-B14F-4D97-AF65-F5344CB8AC3E}">
        <p14:creationId xmlns:p14="http://schemas.microsoft.com/office/powerpoint/2010/main" val="24052755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4034" y="0"/>
            <a:ext cx="8229600" cy="1143000"/>
          </a:xfrm>
        </p:spPr>
        <p:txBody>
          <a:bodyPr/>
          <a:lstStyle/>
          <a:p>
            <a:r>
              <a:rPr lang="en-IN" dirty="0" smtClean="0">
                <a:latin typeface="Times New Roman" pitchFamily="18" charset="0"/>
                <a:cs typeface="Times New Roman" pitchFamily="18" charset="0"/>
              </a:rPr>
              <a:t>Pseudo-inverse Dimensions</a:t>
            </a:r>
            <a:endParaRPr lang="en-IN" dirty="0">
              <a:latin typeface="Times New Roman" pitchFamily="18" charset="0"/>
              <a:cs typeface="Times New Roman" pitchFamily="18" charset="0"/>
            </a:endParaRPr>
          </a:p>
        </p:txBody>
      </p:sp>
      <p:pic>
        <p:nvPicPr>
          <p:cNvPr id="185346" name="Picture 2"/>
          <p:cNvPicPr>
            <a:picLocks noGrp="1" noChangeAspect="1" noChangeArrowheads="1"/>
          </p:cNvPicPr>
          <p:nvPr>
            <p:ph idx="1"/>
          </p:nvPr>
        </p:nvPicPr>
        <p:blipFill>
          <a:blip r:embed="rId2"/>
          <a:srcRect/>
          <a:stretch>
            <a:fillRect/>
          </a:stretch>
        </p:blipFill>
        <p:spPr bwMode="auto">
          <a:xfrm>
            <a:off x="3095605" y="1500175"/>
            <a:ext cx="5743575" cy="3819525"/>
          </a:xfrm>
          <a:prstGeom prst="rect">
            <a:avLst/>
          </a:prstGeom>
          <a:noFill/>
          <a:ln w="9525">
            <a:noFill/>
            <a:miter lim="800000"/>
            <a:headEnd/>
            <a:tailEnd/>
          </a:ln>
          <a:effectLst/>
        </p:spPr>
      </p:pic>
      <p:sp>
        <p:nvSpPr>
          <p:cNvPr id="4" name="TextBox 3"/>
          <p:cNvSpPr txBox="1"/>
          <p:nvPr/>
        </p:nvSpPr>
        <p:spPr>
          <a:xfrm>
            <a:off x="3238480" y="5643578"/>
            <a:ext cx="6000792" cy="369332"/>
          </a:xfrm>
          <a:prstGeom prst="rect">
            <a:avLst/>
          </a:prstGeom>
          <a:noFill/>
        </p:spPr>
        <p:txBody>
          <a:bodyPr wrap="square" rtlCol="0">
            <a:spAutoFit/>
          </a:bodyPr>
          <a:lstStyle/>
          <a:p>
            <a:r>
              <a:rPr lang="en-IN" dirty="0">
                <a:latin typeface="Times New Roman" pitchFamily="18" charset="0"/>
                <a:cs typeface="Times New Roman" pitchFamily="18" charset="0"/>
              </a:rPr>
              <a:t>Think : What if “d” was a large number ?!?</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1389977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370" name="Picture 2"/>
          <p:cNvPicPr>
            <a:picLocks noGrp="1" noChangeAspect="1" noChangeArrowheads="1"/>
          </p:cNvPicPr>
          <p:nvPr>
            <p:ph idx="1"/>
          </p:nvPr>
        </p:nvPicPr>
        <p:blipFill>
          <a:blip r:embed="rId2"/>
          <a:srcRect/>
          <a:stretch>
            <a:fillRect/>
          </a:stretch>
        </p:blipFill>
        <p:spPr bwMode="auto">
          <a:xfrm>
            <a:off x="2595538" y="785794"/>
            <a:ext cx="7067550" cy="4152900"/>
          </a:xfrm>
          <a:prstGeom prst="rect">
            <a:avLst/>
          </a:prstGeom>
          <a:noFill/>
          <a:ln w="9525">
            <a:noFill/>
            <a:miter lim="800000"/>
            <a:headEnd/>
            <a:tailEnd/>
          </a:ln>
          <a:effectLst/>
        </p:spPr>
      </p:pic>
      <p:sp>
        <p:nvSpPr>
          <p:cNvPr id="4" name="TextBox 3"/>
          <p:cNvSpPr txBox="1"/>
          <p:nvPr/>
        </p:nvSpPr>
        <p:spPr>
          <a:xfrm>
            <a:off x="2738414" y="5357826"/>
            <a:ext cx="6929486" cy="369332"/>
          </a:xfrm>
          <a:prstGeom prst="rect">
            <a:avLst/>
          </a:prstGeom>
          <a:noFill/>
        </p:spPr>
        <p:txBody>
          <a:bodyPr wrap="square" rtlCol="0">
            <a:spAutoFit/>
          </a:bodyPr>
          <a:lstStyle/>
          <a:p>
            <a:r>
              <a:rPr lang="en-IN" dirty="0">
                <a:latin typeface="Times New Roman" pitchFamily="18" charset="0"/>
                <a:cs typeface="Times New Roman" pitchFamily="18" charset="0"/>
              </a:rPr>
              <a:t>Notice : All Data points are dealt with, in one shot !! </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323651977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1158" y="71422"/>
            <a:ext cx="8229600" cy="1143000"/>
          </a:xfrm>
        </p:spPr>
        <p:txBody>
          <a:bodyPr/>
          <a:lstStyle/>
          <a:p>
            <a:r>
              <a:rPr lang="en-IN" dirty="0" smtClean="0">
                <a:latin typeface="Times New Roman" pitchFamily="18" charset="0"/>
                <a:cs typeface="Times New Roman" pitchFamily="18" charset="0"/>
              </a:rPr>
              <a:t>Linear Regression - Classification</a:t>
            </a:r>
            <a:endParaRPr lang="en-IN" dirty="0">
              <a:latin typeface="Times New Roman" pitchFamily="18" charset="0"/>
              <a:cs typeface="Times New Roman" pitchFamily="18" charset="0"/>
            </a:endParaRPr>
          </a:p>
        </p:txBody>
      </p:sp>
      <p:pic>
        <p:nvPicPr>
          <p:cNvPr id="187394" name="Picture 2"/>
          <p:cNvPicPr>
            <a:picLocks noGrp="1" noChangeAspect="1" noChangeArrowheads="1"/>
          </p:cNvPicPr>
          <p:nvPr>
            <p:ph idx="1"/>
          </p:nvPr>
        </p:nvPicPr>
        <p:blipFill>
          <a:blip r:embed="rId2"/>
          <a:srcRect t="18473" b="48276"/>
          <a:stretch>
            <a:fillRect/>
          </a:stretch>
        </p:blipFill>
        <p:spPr bwMode="auto">
          <a:xfrm>
            <a:off x="2881290" y="1571612"/>
            <a:ext cx="6115050" cy="1285884"/>
          </a:xfrm>
          <a:prstGeom prst="rect">
            <a:avLst/>
          </a:prstGeom>
          <a:noFill/>
          <a:ln w="9525">
            <a:noFill/>
            <a:miter lim="800000"/>
            <a:headEnd/>
            <a:tailEnd/>
          </a:ln>
          <a:effectLst/>
        </p:spPr>
      </p:pic>
      <p:pic>
        <p:nvPicPr>
          <p:cNvPr id="226305" name="Picture 1"/>
          <p:cNvPicPr>
            <a:picLocks noChangeAspect="1" noChangeArrowheads="1"/>
          </p:cNvPicPr>
          <p:nvPr/>
        </p:nvPicPr>
        <p:blipFill>
          <a:blip r:embed="rId3"/>
          <a:srcRect/>
          <a:stretch>
            <a:fillRect/>
          </a:stretch>
        </p:blipFill>
        <p:spPr bwMode="auto">
          <a:xfrm>
            <a:off x="4595803" y="3677030"/>
            <a:ext cx="2576505" cy="2966681"/>
          </a:xfrm>
          <a:prstGeom prst="rect">
            <a:avLst/>
          </a:prstGeom>
          <a:noFill/>
          <a:ln w="9525">
            <a:noFill/>
            <a:miter lim="800000"/>
            <a:headEnd/>
            <a:tailEnd/>
          </a:ln>
          <a:effectLst/>
        </p:spPr>
      </p:pic>
      <p:sp>
        <p:nvSpPr>
          <p:cNvPr id="5" name="TextBox 4"/>
          <p:cNvSpPr txBox="1"/>
          <p:nvPr/>
        </p:nvSpPr>
        <p:spPr>
          <a:xfrm>
            <a:off x="2809852" y="2928935"/>
            <a:ext cx="6072230" cy="646331"/>
          </a:xfrm>
          <a:prstGeom prst="rect">
            <a:avLst/>
          </a:prstGeom>
          <a:noFill/>
        </p:spPr>
        <p:txBody>
          <a:bodyPr wrap="square" rtlCol="0">
            <a:spAutoFit/>
          </a:bodyPr>
          <a:lstStyle/>
          <a:p>
            <a:r>
              <a:rPr lang="en-IN" dirty="0"/>
              <a:t>Classification is a special case of Regression !!!</a:t>
            </a:r>
          </a:p>
          <a:p>
            <a:r>
              <a:rPr lang="en-IN" dirty="0"/>
              <a:t>Regression can be utilized to achieve Classification !!</a:t>
            </a:r>
            <a:endParaRPr lang="en-IN" dirty="0"/>
          </a:p>
        </p:txBody>
      </p:sp>
    </p:spTree>
    <p:extLst>
      <p:ext uri="{BB962C8B-B14F-4D97-AF65-F5344CB8AC3E}">
        <p14:creationId xmlns:p14="http://schemas.microsoft.com/office/powerpoint/2010/main" val="1810252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73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63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4034" y="0"/>
            <a:ext cx="8229600" cy="1143000"/>
          </a:xfrm>
        </p:spPr>
        <p:txBody>
          <a:bodyPr/>
          <a:lstStyle/>
          <a:p>
            <a:r>
              <a:rPr lang="en-IN" dirty="0" smtClean="0">
                <a:latin typeface="Times New Roman" pitchFamily="18" charset="0"/>
                <a:cs typeface="Times New Roman" pitchFamily="18" charset="0"/>
              </a:rPr>
              <a:t>Linear Models - Summary</a:t>
            </a:r>
            <a:endParaRPr lang="en-IN" dirty="0">
              <a:latin typeface="Times New Roman" pitchFamily="18" charset="0"/>
              <a:cs typeface="Times New Roman" pitchFamily="18" charset="0"/>
            </a:endParaRPr>
          </a:p>
        </p:txBody>
      </p:sp>
      <p:pic>
        <p:nvPicPr>
          <p:cNvPr id="233474" name="Picture 2"/>
          <p:cNvPicPr>
            <a:picLocks noGrp="1" noChangeAspect="1" noChangeArrowheads="1"/>
          </p:cNvPicPr>
          <p:nvPr>
            <p:ph idx="1"/>
          </p:nvPr>
        </p:nvPicPr>
        <p:blipFill>
          <a:blip r:embed="rId2"/>
          <a:srcRect b="19565"/>
          <a:stretch>
            <a:fillRect/>
          </a:stretch>
        </p:blipFill>
        <p:spPr bwMode="auto">
          <a:xfrm>
            <a:off x="3452794" y="1214422"/>
            <a:ext cx="5238750" cy="2643206"/>
          </a:xfrm>
          <a:prstGeom prst="rect">
            <a:avLst/>
          </a:prstGeom>
          <a:noFill/>
          <a:ln w="9525">
            <a:noFill/>
            <a:miter lim="800000"/>
            <a:headEnd/>
            <a:tailEnd/>
          </a:ln>
          <a:effectLst/>
        </p:spPr>
      </p:pic>
      <p:pic>
        <p:nvPicPr>
          <p:cNvPr id="5" name="Picture 2"/>
          <p:cNvPicPr>
            <a:picLocks noChangeAspect="1" noChangeArrowheads="1"/>
          </p:cNvPicPr>
          <p:nvPr/>
        </p:nvPicPr>
        <p:blipFill>
          <a:blip r:embed="rId2"/>
          <a:srcRect l="47728" t="82609"/>
          <a:stretch>
            <a:fillRect/>
          </a:stretch>
        </p:blipFill>
        <p:spPr bwMode="auto">
          <a:xfrm>
            <a:off x="4810116" y="5214950"/>
            <a:ext cx="2738420" cy="571480"/>
          </a:xfrm>
          <a:prstGeom prst="rect">
            <a:avLst/>
          </a:prstGeom>
          <a:noFill/>
          <a:ln w="9525">
            <a:noFill/>
            <a:miter lim="800000"/>
            <a:headEnd/>
            <a:tailEnd/>
          </a:ln>
          <a:effectLst/>
        </p:spPr>
      </p:pic>
      <p:sp>
        <p:nvSpPr>
          <p:cNvPr id="6" name="TextBox 5"/>
          <p:cNvSpPr txBox="1"/>
          <p:nvPr/>
        </p:nvSpPr>
        <p:spPr>
          <a:xfrm>
            <a:off x="3024166" y="4643446"/>
            <a:ext cx="6929486" cy="369332"/>
          </a:xfrm>
          <a:prstGeom prst="rect">
            <a:avLst/>
          </a:prstGeom>
          <a:noFill/>
        </p:spPr>
        <p:txBody>
          <a:bodyPr wrap="square" rtlCol="0">
            <a:spAutoFit/>
          </a:bodyPr>
          <a:lstStyle/>
          <a:p>
            <a:r>
              <a:rPr lang="en-IN" dirty="0">
                <a:latin typeface="Times New Roman" pitchFamily="18" charset="0"/>
                <a:cs typeface="Times New Roman" pitchFamily="18" charset="0"/>
              </a:rPr>
              <a:t>Remember : The “x” values are frozen; The unknowns are “w”</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2443807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34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6910" y="2714620"/>
            <a:ext cx="8229600" cy="1143000"/>
          </a:xfrm>
        </p:spPr>
        <p:txBody>
          <a:bodyPr/>
          <a:lstStyle/>
          <a:p>
            <a:r>
              <a:rPr lang="en-IN" dirty="0" smtClean="0">
                <a:latin typeface="Times New Roman" pitchFamily="18" charset="0"/>
                <a:cs typeface="Times New Roman" pitchFamily="18" charset="0"/>
              </a:rPr>
              <a:t>Logistic Regression</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166300412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596" y="0"/>
            <a:ext cx="8229600" cy="1143000"/>
          </a:xfrm>
        </p:spPr>
        <p:txBody>
          <a:bodyPr/>
          <a:lstStyle/>
          <a:p>
            <a:r>
              <a:rPr lang="en-IN" dirty="0" smtClean="0">
                <a:latin typeface="Times New Roman" pitchFamily="18" charset="0"/>
                <a:cs typeface="Times New Roman" pitchFamily="18" charset="0"/>
              </a:rPr>
              <a:t>Linear Models – </a:t>
            </a:r>
            <a:r>
              <a:rPr lang="en-IN" dirty="0" err="1" smtClean="0">
                <a:latin typeface="Times New Roman" pitchFamily="18" charset="0"/>
                <a:cs typeface="Times New Roman" pitchFamily="18" charset="0"/>
              </a:rPr>
              <a:t>Contd</a:t>
            </a:r>
            <a:r>
              <a:rPr lang="en-IN" dirty="0" smtClean="0">
                <a:latin typeface="Times New Roman" pitchFamily="18" charset="0"/>
                <a:cs typeface="Times New Roman" pitchFamily="18" charset="0"/>
              </a:rPr>
              <a:t>…</a:t>
            </a:r>
            <a:endParaRPr lang="en-IN" dirty="0">
              <a:latin typeface="Times New Roman" pitchFamily="18" charset="0"/>
              <a:cs typeface="Times New Roman" pitchFamily="18" charset="0"/>
            </a:endParaRPr>
          </a:p>
        </p:txBody>
      </p:sp>
      <p:pic>
        <p:nvPicPr>
          <p:cNvPr id="234498" name="Picture 2"/>
          <p:cNvPicPr>
            <a:picLocks noGrp="1" noChangeAspect="1" noChangeArrowheads="1"/>
          </p:cNvPicPr>
          <p:nvPr>
            <p:ph idx="1"/>
          </p:nvPr>
        </p:nvPicPr>
        <p:blipFill>
          <a:blip r:embed="rId2"/>
          <a:srcRect/>
          <a:stretch>
            <a:fillRect/>
          </a:stretch>
        </p:blipFill>
        <p:spPr bwMode="auto">
          <a:xfrm>
            <a:off x="5095869" y="1357299"/>
            <a:ext cx="1571625" cy="847725"/>
          </a:xfrm>
          <a:prstGeom prst="rect">
            <a:avLst/>
          </a:prstGeom>
          <a:noFill/>
          <a:ln w="9525">
            <a:noFill/>
            <a:miter lim="800000"/>
            <a:headEnd/>
            <a:tailEnd/>
          </a:ln>
          <a:effectLst/>
        </p:spPr>
      </p:pic>
      <p:pic>
        <p:nvPicPr>
          <p:cNvPr id="234499" name="Picture 3"/>
          <p:cNvPicPr>
            <a:picLocks noChangeAspect="1" noChangeArrowheads="1"/>
          </p:cNvPicPr>
          <p:nvPr/>
        </p:nvPicPr>
        <p:blipFill>
          <a:blip r:embed="rId3"/>
          <a:srcRect/>
          <a:stretch>
            <a:fillRect/>
          </a:stretch>
        </p:blipFill>
        <p:spPr bwMode="auto">
          <a:xfrm>
            <a:off x="1666844" y="2500306"/>
            <a:ext cx="4933950" cy="2247900"/>
          </a:xfrm>
          <a:prstGeom prst="rect">
            <a:avLst/>
          </a:prstGeom>
          <a:noFill/>
          <a:ln w="9525">
            <a:noFill/>
            <a:miter lim="800000"/>
            <a:headEnd/>
            <a:tailEnd/>
          </a:ln>
          <a:effectLst/>
        </p:spPr>
      </p:pic>
      <p:pic>
        <p:nvPicPr>
          <p:cNvPr id="234500" name="Picture 4"/>
          <p:cNvPicPr>
            <a:picLocks noChangeAspect="1" noChangeArrowheads="1"/>
          </p:cNvPicPr>
          <p:nvPr/>
        </p:nvPicPr>
        <p:blipFill>
          <a:blip r:embed="rId4"/>
          <a:srcRect/>
          <a:stretch>
            <a:fillRect/>
          </a:stretch>
        </p:blipFill>
        <p:spPr bwMode="auto">
          <a:xfrm>
            <a:off x="7810513" y="2643182"/>
            <a:ext cx="2257425" cy="1981200"/>
          </a:xfrm>
          <a:prstGeom prst="rect">
            <a:avLst/>
          </a:prstGeom>
          <a:noFill/>
          <a:ln w="9525">
            <a:noFill/>
            <a:miter lim="800000"/>
            <a:headEnd/>
            <a:tailEnd/>
          </a:ln>
          <a:effectLst/>
        </p:spPr>
      </p:pic>
      <p:sp>
        <p:nvSpPr>
          <p:cNvPr id="7" name="TextBox 6"/>
          <p:cNvSpPr txBox="1"/>
          <p:nvPr/>
        </p:nvSpPr>
        <p:spPr>
          <a:xfrm>
            <a:off x="5738810" y="5072074"/>
            <a:ext cx="4214842" cy="923330"/>
          </a:xfrm>
          <a:prstGeom prst="rect">
            <a:avLst/>
          </a:prstGeom>
          <a:noFill/>
        </p:spPr>
        <p:txBody>
          <a:bodyPr wrap="square" rtlCol="0">
            <a:spAutoFit/>
          </a:bodyPr>
          <a:lstStyle/>
          <a:p>
            <a:r>
              <a:rPr lang="en-IN" dirty="0">
                <a:latin typeface="Times New Roman" pitchFamily="18" charset="0"/>
                <a:cs typeface="Times New Roman" pitchFamily="18" charset="0"/>
              </a:rPr>
              <a:t>Note : The logistic function behaves “linearly” in a certain interval ; It behaves like the </a:t>
            </a:r>
            <a:r>
              <a:rPr lang="en-IN" dirty="0" err="1">
                <a:latin typeface="Times New Roman" pitchFamily="18" charset="0"/>
                <a:cs typeface="Times New Roman" pitchFamily="18" charset="0"/>
              </a:rPr>
              <a:t>Signum</a:t>
            </a:r>
            <a:r>
              <a:rPr lang="en-IN" dirty="0">
                <a:latin typeface="Times New Roman" pitchFamily="18" charset="0"/>
                <a:cs typeface="Times New Roman" pitchFamily="18" charset="0"/>
              </a:rPr>
              <a:t> function at the tails</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719460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44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44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450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Times New Roman" pitchFamily="18" charset="0"/>
                <a:cs typeface="Times New Roman" pitchFamily="18" charset="0"/>
              </a:rPr>
              <a:t>Logistic (Sigmoid) function</a:t>
            </a:r>
            <a:endParaRPr lang="en-IN" dirty="0">
              <a:latin typeface="Times New Roman" pitchFamily="18" charset="0"/>
              <a:cs typeface="Times New Roman" pitchFamily="18" charset="0"/>
            </a:endParaRPr>
          </a:p>
        </p:txBody>
      </p:sp>
      <p:pic>
        <p:nvPicPr>
          <p:cNvPr id="235522" name="Picture 2"/>
          <p:cNvPicPr>
            <a:picLocks noGrp="1" noChangeAspect="1" noChangeArrowheads="1"/>
          </p:cNvPicPr>
          <p:nvPr>
            <p:ph idx="1"/>
          </p:nvPr>
        </p:nvPicPr>
        <p:blipFill>
          <a:blip r:embed="rId3"/>
          <a:srcRect/>
          <a:stretch>
            <a:fillRect/>
          </a:stretch>
        </p:blipFill>
        <p:spPr bwMode="auto">
          <a:xfrm>
            <a:off x="3167042" y="1643050"/>
            <a:ext cx="5124450" cy="2933700"/>
          </a:xfrm>
          <a:prstGeom prst="rect">
            <a:avLst/>
          </a:prstGeom>
          <a:noFill/>
          <a:ln w="9525">
            <a:noFill/>
            <a:miter lim="800000"/>
            <a:headEnd/>
            <a:tailEnd/>
          </a:ln>
          <a:effectLst/>
        </p:spPr>
      </p:pic>
      <p:graphicFrame>
        <p:nvGraphicFramePr>
          <p:cNvPr id="235523" name="Object 3"/>
          <p:cNvGraphicFramePr>
            <a:graphicFrameLocks noChangeAspect="1"/>
          </p:cNvGraphicFramePr>
          <p:nvPr/>
        </p:nvGraphicFramePr>
        <p:xfrm>
          <a:off x="4665664" y="4833938"/>
          <a:ext cx="1895475" cy="1408112"/>
        </p:xfrm>
        <a:graphic>
          <a:graphicData uri="http://schemas.openxmlformats.org/presentationml/2006/ole">
            <mc:AlternateContent xmlns:mc="http://schemas.openxmlformats.org/markup-compatibility/2006">
              <mc:Choice xmlns:v="urn:schemas-microsoft-com:vml" Requires="v">
                <p:oleObj spid="_x0000_s1027" name="Equation" r:id="rId4" imgW="850680" imgH="634680" progId="Equation.3">
                  <p:embed/>
                </p:oleObj>
              </mc:Choice>
              <mc:Fallback>
                <p:oleObj name="Equation" r:id="rId4" imgW="850680" imgH="634680" progId="Equation.3">
                  <p:embed/>
                  <p:pic>
                    <p:nvPicPr>
                      <p:cNvPr id="235523"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5664" y="4833938"/>
                        <a:ext cx="1895475" cy="1408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6881818" y="5429264"/>
            <a:ext cx="928694" cy="369332"/>
          </a:xfrm>
          <a:prstGeom prst="rect">
            <a:avLst/>
          </a:prstGeom>
          <a:noFill/>
        </p:spPr>
        <p:txBody>
          <a:bodyPr wrap="square" rtlCol="0">
            <a:spAutoFit/>
          </a:bodyPr>
          <a:lstStyle/>
          <a:p>
            <a:r>
              <a:rPr lang="en-IN" dirty="0"/>
              <a:t>Where, </a:t>
            </a:r>
            <a:endParaRPr lang="en-IN" dirty="0"/>
          </a:p>
        </p:txBody>
      </p:sp>
      <p:pic>
        <p:nvPicPr>
          <p:cNvPr id="7" name="Picture 2"/>
          <p:cNvPicPr>
            <a:picLocks noChangeAspect="1" noChangeArrowheads="1"/>
          </p:cNvPicPr>
          <p:nvPr/>
        </p:nvPicPr>
        <p:blipFill>
          <a:blip r:embed="rId6"/>
          <a:srcRect/>
          <a:stretch>
            <a:fillRect/>
          </a:stretch>
        </p:blipFill>
        <p:spPr bwMode="auto">
          <a:xfrm>
            <a:off x="7953389" y="5286389"/>
            <a:ext cx="1571625" cy="847725"/>
          </a:xfrm>
          <a:prstGeom prst="rect">
            <a:avLst/>
          </a:prstGeom>
          <a:noFill/>
          <a:ln w="9525">
            <a:noFill/>
            <a:miter lim="800000"/>
            <a:headEnd/>
            <a:tailEnd/>
          </a:ln>
          <a:effectLst/>
        </p:spPr>
      </p:pic>
    </p:spTree>
    <p:extLst>
      <p:ext uri="{BB962C8B-B14F-4D97-AF65-F5344CB8AC3E}">
        <p14:creationId xmlns:p14="http://schemas.microsoft.com/office/powerpoint/2010/main" val="317995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55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Logistic (sigmoid) function</a:t>
            </a:r>
            <a:endParaRPr lang="en-US" dirty="0">
              <a:latin typeface="Times New Roman" pitchFamily="18" charset="0"/>
              <a:cs typeface="Times New Roman" pitchFamily="18" charset="0"/>
            </a:endParaRPr>
          </a:p>
        </p:txBody>
      </p:sp>
      <p:pic>
        <p:nvPicPr>
          <p:cNvPr id="8" name="Picture 7"/>
          <p:cNvPicPr>
            <a:picLocks noChangeAspect="1"/>
          </p:cNvPicPr>
          <p:nvPr/>
        </p:nvPicPr>
        <p:blipFill>
          <a:blip r:embed="rId2"/>
          <a:stretch>
            <a:fillRect/>
          </a:stretch>
        </p:blipFill>
        <p:spPr>
          <a:xfrm>
            <a:off x="2276048" y="1577966"/>
            <a:ext cx="7353300" cy="419100"/>
          </a:xfrm>
          <a:prstGeom prst="rect">
            <a:avLst/>
          </a:prstGeom>
        </p:spPr>
      </p:pic>
      <p:pic>
        <p:nvPicPr>
          <p:cNvPr id="9" name="Picture 8"/>
          <p:cNvPicPr>
            <a:picLocks noChangeAspect="1"/>
          </p:cNvPicPr>
          <p:nvPr/>
        </p:nvPicPr>
        <p:blipFill>
          <a:blip r:embed="rId3"/>
          <a:stretch>
            <a:fillRect/>
          </a:stretch>
        </p:blipFill>
        <p:spPr>
          <a:xfrm>
            <a:off x="2276048" y="2281773"/>
            <a:ext cx="6299200" cy="381000"/>
          </a:xfrm>
          <a:prstGeom prst="rect">
            <a:avLst/>
          </a:prstGeom>
        </p:spPr>
      </p:pic>
      <p:pic>
        <p:nvPicPr>
          <p:cNvPr id="10" name="Picture 9"/>
          <p:cNvPicPr>
            <a:picLocks noChangeAspect="1"/>
          </p:cNvPicPr>
          <p:nvPr/>
        </p:nvPicPr>
        <p:blipFill>
          <a:blip r:embed="rId4"/>
          <a:stretch>
            <a:fillRect/>
          </a:stretch>
        </p:blipFill>
        <p:spPr>
          <a:xfrm>
            <a:off x="3124462" y="2662774"/>
            <a:ext cx="4968071" cy="4030699"/>
          </a:xfrm>
          <a:prstGeom prst="rect">
            <a:avLst/>
          </a:prstGeom>
        </p:spPr>
      </p:pic>
      <p:pic>
        <p:nvPicPr>
          <p:cNvPr id="6" name="Picture 5"/>
          <p:cNvPicPr>
            <a:picLocks noChangeAspect="1"/>
          </p:cNvPicPr>
          <p:nvPr/>
        </p:nvPicPr>
        <p:blipFill>
          <a:blip r:embed="rId4"/>
          <a:stretch>
            <a:fillRect/>
          </a:stretch>
        </p:blipFill>
        <p:spPr>
          <a:xfrm>
            <a:off x="3276862" y="2815174"/>
            <a:ext cx="4968071" cy="4030699"/>
          </a:xfrm>
          <a:prstGeom prst="rect">
            <a:avLst/>
          </a:prstGeom>
        </p:spPr>
      </p:pic>
    </p:spTree>
    <p:extLst>
      <p:ext uri="{BB962C8B-B14F-4D97-AF65-F5344CB8AC3E}">
        <p14:creationId xmlns:p14="http://schemas.microsoft.com/office/powerpoint/2010/main" val="259258336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txBox="1">
            <a:spLocks noGrp="1"/>
          </p:cNvSpPr>
          <p:nvPr>
            <p:ph idx="1"/>
          </p:nvPr>
        </p:nvSpPr>
        <p:spPr>
          <a:xfrm>
            <a:off x="1952597" y="1214422"/>
            <a:ext cx="8288679" cy="1791260"/>
          </a:xfrm>
          <a:prstGeom prst="rect">
            <a:avLst/>
          </a:prstGeom>
          <a:noFill/>
        </p:spPr>
        <p:txBody>
          <a:bodyPr wrap="none" rtlCol="0">
            <a:spAutoFit/>
          </a:bodyPr>
          <a:lstStyle/>
          <a:p>
            <a:r>
              <a:rPr lang="en-US" sz="2400" dirty="0">
                <a:latin typeface="Times New Roman" pitchFamily="18" charset="0"/>
                <a:cs typeface="Times New Roman" pitchFamily="18" charset="0"/>
              </a:rPr>
              <a:t>Maps real line to [0,1]</a:t>
            </a:r>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Can be used to model posterior probability </a:t>
            </a:r>
            <a:r>
              <a:rPr lang="en-US" sz="2400" dirty="0" err="1">
                <a:latin typeface="Times New Roman" pitchFamily="18" charset="0"/>
                <a:cs typeface="Times New Roman" pitchFamily="18" charset="0"/>
              </a:rPr>
              <a:t>i.e</a:t>
            </a:r>
            <a:r>
              <a:rPr lang="en-US" sz="2400" dirty="0">
                <a:latin typeface="Times New Roman" pitchFamily="18" charset="0"/>
                <a:cs typeface="Times New Roman" pitchFamily="18" charset="0"/>
              </a:rPr>
              <a:t>  P(C | x)</a:t>
            </a:r>
            <a:endParaRPr lang="en-US" sz="2400" dirty="0">
              <a:latin typeface="Times New Roman" pitchFamily="18" charset="0"/>
              <a:cs typeface="Times New Roman" pitchFamily="18" charset="0"/>
            </a:endParaRPr>
          </a:p>
          <a:p>
            <a:r>
              <a:rPr lang="en-US" sz="2400" dirty="0">
                <a:latin typeface="Times New Roman" pitchFamily="18" charset="0"/>
                <a:cs typeface="Times New Roman" pitchFamily="18" charset="0"/>
              </a:rPr>
              <a:t>Final goal: Feature as input and output as posterior probability, </a:t>
            </a:r>
          </a:p>
          <a:p>
            <a:pPr>
              <a:buNone/>
            </a:pPr>
            <a:r>
              <a:rPr lang="en-US" sz="2400" dirty="0">
                <a:latin typeface="Times New Roman" pitchFamily="18" charset="0"/>
                <a:cs typeface="Times New Roman" pitchFamily="18" charset="0"/>
              </a:rPr>
              <a:t>      using the sigmoid model</a:t>
            </a:r>
            <a:endParaRPr lang="en-US" sz="2400" dirty="0">
              <a:latin typeface="Times New Roman" pitchFamily="18" charset="0"/>
              <a:cs typeface="Times New Roman" pitchFamily="18" charset="0"/>
            </a:endParaRPr>
          </a:p>
        </p:txBody>
      </p:sp>
      <p:graphicFrame>
        <p:nvGraphicFramePr>
          <p:cNvPr id="236546" name="Object 2"/>
          <p:cNvGraphicFramePr>
            <a:graphicFrameLocks noChangeAspect="1"/>
          </p:cNvGraphicFramePr>
          <p:nvPr/>
        </p:nvGraphicFramePr>
        <p:xfrm>
          <a:off x="4167175" y="3214687"/>
          <a:ext cx="2547937" cy="904875"/>
        </p:xfrm>
        <a:graphic>
          <a:graphicData uri="http://schemas.openxmlformats.org/presentationml/2006/ole">
            <mc:AlternateContent xmlns:mc="http://schemas.openxmlformats.org/markup-compatibility/2006">
              <mc:Choice xmlns:v="urn:schemas-microsoft-com:vml" Requires="v">
                <p:oleObj spid="_x0000_s2051" name="Equation" r:id="rId3" imgW="1155600" imgH="406080" progId="Equation.3">
                  <p:embed/>
                </p:oleObj>
              </mc:Choice>
              <mc:Fallback>
                <p:oleObj name="Equation" r:id="rId3" imgW="1155600" imgH="406080" progId="Equation.3">
                  <p:embed/>
                  <p:pic>
                    <p:nvPicPr>
                      <p:cNvPr id="23654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7175" y="3214687"/>
                        <a:ext cx="2547937" cy="904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1809721" y="4357694"/>
            <a:ext cx="8443465" cy="1107996"/>
          </a:xfrm>
          <a:prstGeom prst="rect">
            <a:avLst/>
          </a:prstGeom>
          <a:noFill/>
        </p:spPr>
        <p:txBody>
          <a:bodyPr wrap="none" rtlCol="0">
            <a:spAutoFit/>
          </a:bodyPr>
          <a:lstStyle/>
          <a:p>
            <a:endParaRPr lang="en-US" sz="2200" dirty="0"/>
          </a:p>
          <a:p>
            <a:r>
              <a:rPr lang="en-US" sz="2200" dirty="0">
                <a:latin typeface="Times New Roman" pitchFamily="18" charset="0"/>
                <a:cs typeface="Times New Roman" pitchFamily="18" charset="0"/>
              </a:rPr>
              <a:t>Step 1: Take linear combination of features (similar to Linear Regression)</a:t>
            </a:r>
          </a:p>
          <a:p>
            <a:r>
              <a:rPr lang="en-US" sz="2200" dirty="0">
                <a:latin typeface="Times New Roman" pitchFamily="18" charset="0"/>
                <a:cs typeface="Times New Roman" pitchFamily="18" charset="0"/>
              </a:rPr>
              <a:t>Step 2: Apply sigmoid function</a:t>
            </a:r>
            <a:endParaRPr lang="en-US" sz="2200" dirty="0">
              <a:latin typeface="Times New Roman" pitchFamily="18" charset="0"/>
              <a:cs typeface="Times New Roman" pitchFamily="18" charset="0"/>
            </a:endParaRPr>
          </a:p>
        </p:txBody>
      </p:sp>
      <p:sp>
        <p:nvSpPr>
          <p:cNvPr id="8" name="Title 1"/>
          <p:cNvSpPr txBox="1">
            <a:spLocks/>
          </p:cNvSpPr>
          <p:nvPr/>
        </p:nvSpPr>
        <p:spPr>
          <a:xfrm>
            <a:off x="2095472" y="0"/>
            <a:ext cx="8229600" cy="1143000"/>
          </a:xfrm>
          <a:prstGeom prst="rect">
            <a:avLst/>
          </a:prstGeom>
        </p:spPr>
        <p:txBody>
          <a:bodyPr vert="horz" lIns="91440" tIns="45720" rIns="91440" bIns="45720" rtlCol="0" anchor="ctr">
            <a:normAutofit/>
          </a:bodyPr>
          <a:lstStyle/>
          <a:p>
            <a:pPr algn="ctr">
              <a:spcBef>
                <a:spcPct val="0"/>
              </a:spcBef>
              <a:defRPr/>
            </a:pPr>
            <a:r>
              <a:rPr lang="en-IN" sz="4400" dirty="0">
                <a:latin typeface="Times New Roman" pitchFamily="18" charset="0"/>
                <a:ea typeface="+mj-ea"/>
                <a:cs typeface="Times New Roman" pitchFamily="18" charset="0"/>
              </a:rPr>
              <a:t>Logistic (Sigmoid) function</a:t>
            </a:r>
            <a:endParaRPr lang="en-IN" sz="4400" dirty="0">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251419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65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1414"/>
            <a:ext cx="8229600" cy="1143000"/>
          </a:xfrm>
        </p:spPr>
        <p:txBody>
          <a:bodyPr/>
          <a:lstStyle/>
          <a:p>
            <a:r>
              <a:rPr lang="en-IN" dirty="0" smtClean="0">
                <a:latin typeface="Times New Roman" pitchFamily="18" charset="0"/>
                <a:cs typeface="Times New Roman" pitchFamily="18" charset="0"/>
              </a:rPr>
              <a:t>Logistic Regression</a:t>
            </a:r>
            <a:endParaRPr lang="en-IN" dirty="0">
              <a:latin typeface="Times New Roman" pitchFamily="18" charset="0"/>
              <a:cs typeface="Times New Roman" pitchFamily="18" charset="0"/>
            </a:endParaRPr>
          </a:p>
        </p:txBody>
      </p:sp>
      <p:pic>
        <p:nvPicPr>
          <p:cNvPr id="296962" name="Picture 2"/>
          <p:cNvPicPr>
            <a:picLocks noGrp="1" noChangeAspect="1" noChangeArrowheads="1"/>
          </p:cNvPicPr>
          <p:nvPr>
            <p:ph idx="1"/>
          </p:nvPr>
        </p:nvPicPr>
        <p:blipFill>
          <a:blip r:embed="rId3"/>
          <a:srcRect/>
          <a:stretch>
            <a:fillRect/>
          </a:stretch>
        </p:blipFill>
        <p:spPr bwMode="auto">
          <a:xfrm>
            <a:off x="2100292" y="2928935"/>
            <a:ext cx="8067675" cy="3533775"/>
          </a:xfrm>
          <a:prstGeom prst="rect">
            <a:avLst/>
          </a:prstGeom>
          <a:noFill/>
          <a:ln w="9525">
            <a:noFill/>
            <a:miter lim="800000"/>
            <a:headEnd/>
            <a:tailEnd/>
          </a:ln>
          <a:effectLst/>
        </p:spPr>
      </p:pic>
      <p:sp>
        <p:nvSpPr>
          <p:cNvPr id="6" name="TextBox 5"/>
          <p:cNvSpPr txBox="1"/>
          <p:nvPr/>
        </p:nvSpPr>
        <p:spPr>
          <a:xfrm>
            <a:off x="7739074" y="1785926"/>
            <a:ext cx="928694" cy="369332"/>
          </a:xfrm>
          <a:prstGeom prst="rect">
            <a:avLst/>
          </a:prstGeom>
          <a:noFill/>
        </p:spPr>
        <p:txBody>
          <a:bodyPr wrap="square" rtlCol="0">
            <a:spAutoFit/>
          </a:bodyPr>
          <a:lstStyle/>
          <a:p>
            <a:r>
              <a:rPr lang="en-IN" dirty="0"/>
              <a:t>Where, </a:t>
            </a:r>
            <a:endParaRPr lang="en-IN" dirty="0"/>
          </a:p>
        </p:txBody>
      </p:sp>
      <p:pic>
        <p:nvPicPr>
          <p:cNvPr id="7" name="Picture 2"/>
          <p:cNvPicPr>
            <a:picLocks noChangeAspect="1" noChangeArrowheads="1"/>
          </p:cNvPicPr>
          <p:nvPr/>
        </p:nvPicPr>
        <p:blipFill>
          <a:blip r:embed="rId4"/>
          <a:srcRect/>
          <a:stretch>
            <a:fillRect/>
          </a:stretch>
        </p:blipFill>
        <p:spPr bwMode="auto">
          <a:xfrm>
            <a:off x="8882083" y="1571613"/>
            <a:ext cx="1571625" cy="847725"/>
          </a:xfrm>
          <a:prstGeom prst="rect">
            <a:avLst/>
          </a:prstGeom>
          <a:noFill/>
          <a:ln w="9525">
            <a:noFill/>
            <a:miter lim="800000"/>
            <a:headEnd/>
            <a:tailEnd/>
          </a:ln>
          <a:effectLst/>
        </p:spPr>
      </p:pic>
      <p:pic>
        <p:nvPicPr>
          <p:cNvPr id="8" name="Picture 2"/>
          <p:cNvPicPr>
            <a:picLocks noChangeAspect="1" noChangeArrowheads="1"/>
          </p:cNvPicPr>
          <p:nvPr/>
        </p:nvPicPr>
        <p:blipFill>
          <a:blip r:embed="rId5"/>
          <a:srcRect l="48420" b="46428"/>
          <a:stretch>
            <a:fillRect/>
          </a:stretch>
        </p:blipFill>
        <p:spPr bwMode="auto">
          <a:xfrm>
            <a:off x="4738678" y="1285860"/>
            <a:ext cx="2643206" cy="1571636"/>
          </a:xfrm>
          <a:prstGeom prst="rect">
            <a:avLst/>
          </a:prstGeom>
          <a:noFill/>
          <a:ln w="9525">
            <a:noFill/>
            <a:miter lim="800000"/>
            <a:headEnd/>
            <a:tailEnd/>
          </a:ln>
          <a:effectLst/>
        </p:spPr>
      </p:pic>
      <p:graphicFrame>
        <p:nvGraphicFramePr>
          <p:cNvPr id="296964" name="Object 4"/>
          <p:cNvGraphicFramePr>
            <a:graphicFrameLocks noChangeAspect="1"/>
          </p:cNvGraphicFramePr>
          <p:nvPr/>
        </p:nvGraphicFramePr>
        <p:xfrm>
          <a:off x="2095473" y="1285860"/>
          <a:ext cx="1895475" cy="1408112"/>
        </p:xfrm>
        <a:graphic>
          <a:graphicData uri="http://schemas.openxmlformats.org/presentationml/2006/ole">
            <mc:AlternateContent xmlns:mc="http://schemas.openxmlformats.org/markup-compatibility/2006">
              <mc:Choice xmlns:v="urn:schemas-microsoft-com:vml" Requires="v">
                <p:oleObj spid="_x0000_s3075" name="Equation" r:id="rId6" imgW="850680" imgH="634680" progId="Equation.3">
                  <p:embed/>
                </p:oleObj>
              </mc:Choice>
              <mc:Fallback>
                <p:oleObj name="Equation" r:id="rId6" imgW="850680" imgH="634680" progId="Equation.3">
                  <p:embed/>
                  <p:pic>
                    <p:nvPicPr>
                      <p:cNvPr id="296964"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95473" y="1285860"/>
                        <a:ext cx="1895475" cy="1408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9"/>
          <p:cNvSpPr txBox="1"/>
          <p:nvPr/>
        </p:nvSpPr>
        <p:spPr>
          <a:xfrm>
            <a:off x="2166910" y="4857761"/>
            <a:ext cx="3786214" cy="1200329"/>
          </a:xfrm>
          <a:prstGeom prst="rect">
            <a:avLst/>
          </a:prstGeom>
          <a:noFill/>
        </p:spPr>
        <p:txBody>
          <a:bodyPr wrap="square" rtlCol="0">
            <a:spAutoFit/>
          </a:bodyPr>
          <a:lstStyle/>
          <a:p>
            <a:r>
              <a:rPr lang="en-IN" dirty="0"/>
              <a:t>What happens when -----</a:t>
            </a:r>
          </a:p>
          <a:p>
            <a:endParaRPr lang="en-IN" dirty="0"/>
          </a:p>
          <a:p>
            <a:r>
              <a:rPr lang="en-IN" dirty="0"/>
              <a:t>Risk score is high ?? s is large; Ɵ(s) -&gt; 1</a:t>
            </a:r>
          </a:p>
          <a:p>
            <a:r>
              <a:rPr lang="en-IN" dirty="0"/>
              <a:t>Risk score is low ?? s is small; Ɵ(s) -&gt; 0</a:t>
            </a:r>
            <a:endParaRPr lang="en-IN" dirty="0"/>
          </a:p>
        </p:txBody>
      </p:sp>
    </p:spTree>
    <p:extLst>
      <p:ext uri="{BB962C8B-B14F-4D97-AF65-F5344CB8AC3E}">
        <p14:creationId xmlns:p14="http://schemas.microsoft.com/office/powerpoint/2010/main" val="1379756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69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69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logo with a blue and green design&#10;&#10;Description automatically generated">
            <a:extLst>
              <a:ext uri="{FF2B5EF4-FFF2-40B4-BE49-F238E27FC236}">
                <a16:creationId xmlns:a16="http://schemas.microsoft.com/office/drawing/2014/main" id="{CB2E3B9A-84DD-F547-3E5B-B66B2BE2DFC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3941" y="6288740"/>
            <a:ext cx="534533" cy="540000"/>
          </a:xfrm>
        </p:spPr>
      </p:pic>
      <p:pic>
        <p:nvPicPr>
          <p:cNvPr id="13" name="Picture 12" descr="A blue and white logo&#10;&#10;Description automatically generated">
            <a:extLst>
              <a:ext uri="{FF2B5EF4-FFF2-40B4-BE49-F238E27FC236}">
                <a16:creationId xmlns:a16="http://schemas.microsoft.com/office/drawing/2014/main" id="{197B6D35-0A60-34D8-7350-EC0D7D76DE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628059" y="6288740"/>
            <a:ext cx="540000" cy="540000"/>
          </a:xfrm>
          <a:prstGeom prst="rect">
            <a:avLst/>
          </a:prstGeom>
        </p:spPr>
      </p:pic>
      <p:grpSp>
        <p:nvGrpSpPr>
          <p:cNvPr id="2" name="Group 1">
            <a:extLst>
              <a:ext uri="{FF2B5EF4-FFF2-40B4-BE49-F238E27FC236}">
                <a16:creationId xmlns:a16="http://schemas.microsoft.com/office/drawing/2014/main" id="{60382C53-0AC2-0C1C-8441-2FF47CB01405}"/>
              </a:ext>
            </a:extLst>
          </p:cNvPr>
          <p:cNvGrpSpPr/>
          <p:nvPr/>
        </p:nvGrpSpPr>
        <p:grpSpPr>
          <a:xfrm>
            <a:off x="23940" y="-1"/>
            <a:ext cx="12096277" cy="1112781"/>
            <a:chOff x="0" y="0"/>
            <a:chExt cx="12192000" cy="1008000"/>
          </a:xfrm>
        </p:grpSpPr>
        <p:sp>
          <p:nvSpPr>
            <p:cNvPr id="14" name="Rectangle 13">
              <a:extLst>
                <a:ext uri="{FF2B5EF4-FFF2-40B4-BE49-F238E27FC236}">
                  <a16:creationId xmlns:a16="http://schemas.microsoft.com/office/drawing/2014/main" id="{4ED3BF48-B0B7-0CD8-DAA9-7708E3928839}"/>
                </a:ext>
              </a:extLst>
            </p:cNvPr>
            <p:cNvSpPr/>
            <p:nvPr/>
          </p:nvSpPr>
          <p:spPr>
            <a:xfrm>
              <a:off x="0" y="0"/>
              <a:ext cx="12192000" cy="900000"/>
            </a:xfrm>
            <a:prstGeom prst="rect">
              <a:avLst/>
            </a:prstGeom>
            <a:solidFill>
              <a:srgbClr val="5587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47945431-314A-D0EA-DE2A-E9CAC16F5483}"/>
                </a:ext>
              </a:extLst>
            </p:cNvPr>
            <p:cNvSpPr/>
            <p:nvPr/>
          </p:nvSpPr>
          <p:spPr>
            <a:xfrm>
              <a:off x="0" y="900000"/>
              <a:ext cx="12192000" cy="108000"/>
            </a:xfrm>
            <a:prstGeom prst="rect">
              <a:avLst/>
            </a:prstGeom>
            <a:solidFill>
              <a:srgbClr val="86C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 name="Title 1">
            <a:extLst>
              <a:ext uri="{FF2B5EF4-FFF2-40B4-BE49-F238E27FC236}">
                <a16:creationId xmlns:a16="http://schemas.microsoft.com/office/drawing/2014/main" id="{01CB1B04-9D91-9129-9747-55103BEDCADD}"/>
              </a:ext>
            </a:extLst>
          </p:cNvPr>
          <p:cNvSpPr txBox="1">
            <a:spLocks/>
          </p:cNvSpPr>
          <p:nvPr/>
        </p:nvSpPr>
        <p:spPr>
          <a:xfrm>
            <a:off x="23940" y="-212782"/>
            <a:ext cx="121680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algn="ctr">
              <a:lnSpc>
                <a:spcPct val="107000"/>
              </a:lnSpc>
              <a:spcBef>
                <a:spcPts val="0"/>
              </a:spcBef>
              <a:spcAft>
                <a:spcPts val="800"/>
              </a:spcAft>
            </a:pPr>
            <a:r>
              <a:rPr lang="en-US" b="1" dirty="0" smtClean="0">
                <a:solidFill>
                  <a:schemeClr val="bg1"/>
                </a:solidFill>
                <a:latin typeface="+mn-lt"/>
                <a:ea typeface="Calibri" panose="020F0502020204030204" pitchFamily="34" charset="0"/>
                <a:cs typeface="Mangal" panose="02040503050203030202" pitchFamily="18" charset="0"/>
              </a:rPr>
              <a:t>Terminologies in ML</a:t>
            </a:r>
            <a:endParaRPr lang="en-US" dirty="0">
              <a:solidFill>
                <a:schemeClr val="bg1"/>
              </a:solidFill>
              <a:effectLst/>
              <a:latin typeface="+mn-lt"/>
              <a:ea typeface="Calibri" panose="020F0502020204030204" pitchFamily="34" charset="0"/>
              <a:cs typeface="Mangal" panose="02040503050203030202" pitchFamily="18" charset="0"/>
            </a:endParaRPr>
          </a:p>
        </p:txBody>
      </p:sp>
      <p:sp>
        <p:nvSpPr>
          <p:cNvPr id="7" name="TextBox 6">
            <a:extLst>
              <a:ext uri="{FF2B5EF4-FFF2-40B4-BE49-F238E27FC236}">
                <a16:creationId xmlns:a16="http://schemas.microsoft.com/office/drawing/2014/main" id="{0A103CAC-D7E4-40D5-E07E-0250FF08E216}"/>
              </a:ext>
            </a:extLst>
          </p:cNvPr>
          <p:cNvSpPr txBox="1"/>
          <p:nvPr/>
        </p:nvSpPr>
        <p:spPr>
          <a:xfrm>
            <a:off x="3047215" y="3136070"/>
            <a:ext cx="6094428" cy="373757"/>
          </a:xfrm>
          <a:prstGeom prst="rect">
            <a:avLst/>
          </a:prstGeom>
          <a:noFill/>
        </p:spPr>
        <p:txBody>
          <a:bodyPr wrap="square">
            <a:spAutoFit/>
          </a:bodyPr>
          <a:lstStyle/>
          <a:p>
            <a:pPr marL="0" marR="0" algn="just">
              <a:lnSpc>
                <a:spcPct val="107000"/>
              </a:lnSpc>
              <a:spcBef>
                <a:spcPts val="0"/>
              </a:spcBef>
              <a:spcAft>
                <a:spcPts val="800"/>
              </a:spcAft>
            </a:pPr>
            <a:r>
              <a:rPr lang="en-US" b="1" dirty="0">
                <a:solidFill>
                  <a:schemeClr val="bg1"/>
                </a:solidFill>
                <a:effectLst/>
                <a:latin typeface="Cambria" panose="02040503050406030204" pitchFamily="18" charset="0"/>
                <a:ea typeface="Calibri" panose="020F0502020204030204" pitchFamily="34" charset="0"/>
                <a:cs typeface="Mangal" panose="02040503050203030202" pitchFamily="18" charset="0"/>
              </a:rPr>
              <a:t>4.4 Faculty and Staff Matters</a:t>
            </a:r>
            <a:endParaRPr lang="en-US"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p:txBody>
      </p:sp>
      <p:sp>
        <p:nvSpPr>
          <p:cNvPr id="16" name="TextBox 15"/>
          <p:cNvSpPr txBox="1"/>
          <p:nvPr/>
        </p:nvSpPr>
        <p:spPr>
          <a:xfrm>
            <a:off x="389303" y="1231846"/>
            <a:ext cx="9010642" cy="954107"/>
          </a:xfrm>
          <a:prstGeom prst="rect">
            <a:avLst/>
          </a:prstGeom>
          <a:noFill/>
        </p:spPr>
        <p:txBody>
          <a:bodyPr wrap="square" rtlCol="0">
            <a:spAutoFit/>
          </a:bodyPr>
          <a:lstStyle/>
          <a:p>
            <a:r>
              <a:rPr lang="en-US" sz="2800" dirty="0" smtClean="0"/>
              <a:t>If the Task is “CLASSIFICATION”, what does it mean ?</a:t>
            </a:r>
          </a:p>
          <a:p>
            <a:endParaRPr lang="en-US" sz="2800" dirty="0" smtClean="0"/>
          </a:p>
        </p:txBody>
      </p:sp>
      <p:sp>
        <p:nvSpPr>
          <p:cNvPr id="5" name="Rectangle 4"/>
          <p:cNvSpPr/>
          <p:nvPr/>
        </p:nvSpPr>
        <p:spPr>
          <a:xfrm>
            <a:off x="4569979" y="2539949"/>
            <a:ext cx="2272146" cy="1431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p:cNvSpPr txBox="1"/>
          <p:nvPr/>
        </p:nvSpPr>
        <p:spPr>
          <a:xfrm>
            <a:off x="5234998" y="2985701"/>
            <a:ext cx="1607127" cy="369332"/>
          </a:xfrm>
          <a:prstGeom prst="rect">
            <a:avLst/>
          </a:prstGeom>
          <a:noFill/>
        </p:spPr>
        <p:txBody>
          <a:bodyPr wrap="square" rtlCol="0">
            <a:spAutoFit/>
          </a:bodyPr>
          <a:lstStyle/>
          <a:p>
            <a:r>
              <a:rPr lang="en-US" dirty="0" smtClean="0">
                <a:solidFill>
                  <a:schemeClr val="bg1"/>
                </a:solidFill>
              </a:rPr>
              <a:t>MODEL</a:t>
            </a:r>
            <a:endParaRPr lang="en-IN" dirty="0">
              <a:solidFill>
                <a:schemeClr val="bg1"/>
              </a:solidFill>
            </a:endParaRPr>
          </a:p>
        </p:txBody>
      </p:sp>
      <p:pic>
        <p:nvPicPr>
          <p:cNvPr id="18" name="Picture 17"/>
          <p:cNvPicPr>
            <a:picLocks noChangeAspect="1"/>
          </p:cNvPicPr>
          <p:nvPr/>
        </p:nvPicPr>
        <p:blipFill>
          <a:blip r:embed="rId4"/>
          <a:stretch>
            <a:fillRect/>
          </a:stretch>
        </p:blipFill>
        <p:spPr>
          <a:xfrm>
            <a:off x="1151740" y="2474285"/>
            <a:ext cx="1562966" cy="1562966"/>
          </a:xfrm>
          <a:prstGeom prst="rect">
            <a:avLst/>
          </a:prstGeom>
        </p:spPr>
      </p:pic>
      <p:cxnSp>
        <p:nvCxnSpPr>
          <p:cNvPr id="10" name="Straight Arrow Connector 9"/>
          <p:cNvCxnSpPr>
            <a:stCxn id="7" idx="1"/>
          </p:cNvCxnSpPr>
          <p:nvPr/>
        </p:nvCxnSpPr>
        <p:spPr>
          <a:xfrm flipV="1">
            <a:off x="3047215" y="3322948"/>
            <a:ext cx="107379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7365215" y="3255767"/>
            <a:ext cx="107379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8793018" y="3031881"/>
            <a:ext cx="1967346" cy="369332"/>
          </a:xfrm>
          <a:prstGeom prst="rect">
            <a:avLst/>
          </a:prstGeom>
          <a:noFill/>
        </p:spPr>
        <p:txBody>
          <a:bodyPr wrap="square" rtlCol="0">
            <a:spAutoFit/>
          </a:bodyPr>
          <a:lstStyle/>
          <a:p>
            <a:r>
              <a:rPr lang="en-US" dirty="0" smtClean="0"/>
              <a:t>DOG</a:t>
            </a:r>
            <a:endParaRPr lang="en-IN" dirty="0"/>
          </a:p>
        </p:txBody>
      </p:sp>
      <p:sp>
        <p:nvSpPr>
          <p:cNvPr id="23" name="TextBox 22">
            <a:extLst>
              <a:ext uri="{FF2B5EF4-FFF2-40B4-BE49-F238E27FC236}">
                <a16:creationId xmlns:a16="http://schemas.microsoft.com/office/drawing/2014/main" id="{0A103CAC-D7E4-40D5-E07E-0250FF08E216}"/>
              </a:ext>
            </a:extLst>
          </p:cNvPr>
          <p:cNvSpPr txBox="1"/>
          <p:nvPr/>
        </p:nvSpPr>
        <p:spPr>
          <a:xfrm>
            <a:off x="3079547" y="5375890"/>
            <a:ext cx="6094428" cy="373757"/>
          </a:xfrm>
          <a:prstGeom prst="rect">
            <a:avLst/>
          </a:prstGeom>
          <a:noFill/>
        </p:spPr>
        <p:txBody>
          <a:bodyPr wrap="square">
            <a:spAutoFit/>
          </a:bodyPr>
          <a:lstStyle/>
          <a:p>
            <a:pPr marL="0" marR="0" algn="just">
              <a:lnSpc>
                <a:spcPct val="107000"/>
              </a:lnSpc>
              <a:spcBef>
                <a:spcPts val="0"/>
              </a:spcBef>
              <a:spcAft>
                <a:spcPts val="800"/>
              </a:spcAft>
            </a:pPr>
            <a:r>
              <a:rPr lang="en-US" b="1" dirty="0">
                <a:solidFill>
                  <a:schemeClr val="bg1"/>
                </a:solidFill>
                <a:effectLst/>
                <a:latin typeface="Cambria" panose="02040503050406030204" pitchFamily="18" charset="0"/>
                <a:ea typeface="Calibri" panose="020F0502020204030204" pitchFamily="34" charset="0"/>
                <a:cs typeface="Mangal" panose="02040503050203030202" pitchFamily="18" charset="0"/>
              </a:rPr>
              <a:t>4.4 Faculty and Staff Matters</a:t>
            </a:r>
            <a:endParaRPr lang="en-US"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p:txBody>
      </p:sp>
      <p:sp>
        <p:nvSpPr>
          <p:cNvPr id="24" name="Rectangle 23"/>
          <p:cNvSpPr/>
          <p:nvPr/>
        </p:nvSpPr>
        <p:spPr>
          <a:xfrm>
            <a:off x="4602311" y="4779770"/>
            <a:ext cx="2272146" cy="1431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p:cNvSpPr txBox="1"/>
          <p:nvPr/>
        </p:nvSpPr>
        <p:spPr>
          <a:xfrm>
            <a:off x="5267330" y="5225521"/>
            <a:ext cx="1607127" cy="369332"/>
          </a:xfrm>
          <a:prstGeom prst="rect">
            <a:avLst/>
          </a:prstGeom>
          <a:noFill/>
        </p:spPr>
        <p:txBody>
          <a:bodyPr wrap="square" rtlCol="0">
            <a:spAutoFit/>
          </a:bodyPr>
          <a:lstStyle/>
          <a:p>
            <a:r>
              <a:rPr lang="en-US" dirty="0" smtClean="0">
                <a:solidFill>
                  <a:schemeClr val="bg1"/>
                </a:solidFill>
              </a:rPr>
              <a:t>MODEL</a:t>
            </a:r>
            <a:endParaRPr lang="en-IN" dirty="0">
              <a:solidFill>
                <a:schemeClr val="bg1"/>
              </a:solidFill>
            </a:endParaRPr>
          </a:p>
        </p:txBody>
      </p:sp>
      <p:cxnSp>
        <p:nvCxnSpPr>
          <p:cNvPr id="27" name="Straight Arrow Connector 26"/>
          <p:cNvCxnSpPr>
            <a:stCxn id="23" idx="1"/>
          </p:cNvCxnSpPr>
          <p:nvPr/>
        </p:nvCxnSpPr>
        <p:spPr>
          <a:xfrm flipV="1">
            <a:off x="3079547" y="5562768"/>
            <a:ext cx="107379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7397547" y="5495587"/>
            <a:ext cx="107379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nvPicPr>
        <p:blipFill>
          <a:blip r:embed="rId5"/>
          <a:stretch>
            <a:fillRect/>
          </a:stretch>
        </p:blipFill>
        <p:spPr>
          <a:xfrm>
            <a:off x="751406" y="4711283"/>
            <a:ext cx="2171700" cy="1504950"/>
          </a:xfrm>
          <a:prstGeom prst="rect">
            <a:avLst/>
          </a:prstGeom>
        </p:spPr>
      </p:pic>
      <p:sp>
        <p:nvSpPr>
          <p:cNvPr id="31" name="TextBox 30"/>
          <p:cNvSpPr txBox="1"/>
          <p:nvPr/>
        </p:nvSpPr>
        <p:spPr>
          <a:xfrm>
            <a:off x="8929343" y="5267276"/>
            <a:ext cx="1967346" cy="369332"/>
          </a:xfrm>
          <a:prstGeom prst="rect">
            <a:avLst/>
          </a:prstGeom>
          <a:noFill/>
        </p:spPr>
        <p:txBody>
          <a:bodyPr wrap="square" rtlCol="0">
            <a:spAutoFit/>
          </a:bodyPr>
          <a:lstStyle/>
          <a:p>
            <a:r>
              <a:rPr lang="en-US" dirty="0" smtClean="0"/>
              <a:t>DOG</a:t>
            </a:r>
            <a:endParaRPr lang="en-IN" dirty="0"/>
          </a:p>
        </p:txBody>
      </p:sp>
      <p:sp>
        <p:nvSpPr>
          <p:cNvPr id="32" name="TextBox 31"/>
          <p:cNvSpPr txBox="1"/>
          <p:nvPr/>
        </p:nvSpPr>
        <p:spPr>
          <a:xfrm>
            <a:off x="1533240" y="6297130"/>
            <a:ext cx="9010642" cy="523220"/>
          </a:xfrm>
          <a:prstGeom prst="rect">
            <a:avLst/>
          </a:prstGeom>
          <a:noFill/>
        </p:spPr>
        <p:txBody>
          <a:bodyPr wrap="square" rtlCol="0">
            <a:spAutoFit/>
          </a:bodyPr>
          <a:lstStyle/>
          <a:p>
            <a:r>
              <a:rPr lang="en-US" sz="2800" dirty="0" smtClean="0"/>
              <a:t>What is the difference between TOP and BOTTOM panels ?</a:t>
            </a:r>
          </a:p>
        </p:txBody>
      </p:sp>
    </p:spTree>
    <p:extLst>
      <p:ext uri="{BB962C8B-B14F-4D97-AF65-F5344CB8AC3E}">
        <p14:creationId xmlns:p14="http://schemas.microsoft.com/office/powerpoint/2010/main" val="242232713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4"/>
            <a:ext cx="8229600" cy="1143000"/>
          </a:xfrm>
        </p:spPr>
        <p:txBody>
          <a:bodyPr/>
          <a:lstStyle/>
          <a:p>
            <a:r>
              <a:rPr lang="en-IN" dirty="0" smtClean="0">
                <a:latin typeface="Times New Roman" pitchFamily="18" charset="0"/>
                <a:cs typeface="Times New Roman" pitchFamily="18" charset="0"/>
              </a:rPr>
              <a:t>From Discrete to Real-valued</a:t>
            </a:r>
            <a:endParaRPr lang="en-IN" dirty="0">
              <a:latin typeface="Times New Roman" pitchFamily="18" charset="0"/>
              <a:cs typeface="Times New Roman" pitchFamily="18" charset="0"/>
            </a:endParaRPr>
          </a:p>
        </p:txBody>
      </p:sp>
      <p:sp>
        <p:nvSpPr>
          <p:cNvPr id="3" name="Content Placeholder 2"/>
          <p:cNvSpPr>
            <a:spLocks noGrp="1"/>
          </p:cNvSpPr>
          <p:nvPr>
            <p:ph idx="1"/>
          </p:nvPr>
        </p:nvSpPr>
        <p:spPr>
          <a:xfrm>
            <a:off x="1981200" y="1071546"/>
            <a:ext cx="8472518" cy="3000396"/>
          </a:xfrm>
        </p:spPr>
        <p:txBody>
          <a:bodyPr>
            <a:normAutofit fontScale="70000" lnSpcReduction="20000"/>
          </a:bodyPr>
          <a:lstStyle/>
          <a:p>
            <a:pPr>
              <a:buNone/>
            </a:pPr>
            <a:r>
              <a:rPr lang="en-IN" dirty="0" smtClean="0">
                <a:latin typeface="Times New Roman" pitchFamily="18" charset="0"/>
                <a:cs typeface="Times New Roman" pitchFamily="18" charset="0"/>
              </a:rPr>
              <a:t>Data </a:t>
            </a:r>
            <a:r>
              <a:rPr lang="en-IN" dirty="0" err="1" smtClean="0">
                <a:latin typeface="Times New Roman" pitchFamily="18" charset="0"/>
                <a:cs typeface="Times New Roman" pitchFamily="18" charset="0"/>
              </a:rPr>
              <a:t>tuples</a:t>
            </a:r>
            <a:r>
              <a:rPr lang="en-IN" dirty="0" smtClean="0">
                <a:latin typeface="Times New Roman" pitchFamily="18" charset="0"/>
                <a:cs typeface="Times New Roman" pitchFamily="18" charset="0"/>
              </a:rPr>
              <a:t> given (</a:t>
            </a:r>
            <a:r>
              <a:rPr lang="en-IN" dirty="0" err="1" smtClean="0">
                <a:latin typeface="Times New Roman" pitchFamily="18" charset="0"/>
                <a:cs typeface="Times New Roman" pitchFamily="18" charset="0"/>
              </a:rPr>
              <a:t>x,y</a:t>
            </a:r>
            <a:r>
              <a:rPr lang="en-IN" dirty="0" smtClean="0">
                <a:latin typeface="Times New Roman" pitchFamily="18" charset="0"/>
                <a:cs typeface="Times New Roman" pitchFamily="18" charset="0"/>
              </a:rPr>
              <a:t>) represent :</a:t>
            </a:r>
          </a:p>
          <a:p>
            <a:pPr>
              <a:buNone/>
            </a:pPr>
            <a:r>
              <a:rPr lang="en-IN" dirty="0" smtClean="0">
                <a:latin typeface="Times New Roman" pitchFamily="18" charset="0"/>
                <a:cs typeface="Times New Roman" pitchFamily="18" charset="0"/>
              </a:rPr>
              <a:t> </a:t>
            </a:r>
          </a:p>
          <a:p>
            <a:pPr>
              <a:buNone/>
            </a:pPr>
            <a:r>
              <a:rPr lang="en-IN" dirty="0" smtClean="0">
                <a:latin typeface="Times New Roman" pitchFamily="18" charset="0"/>
                <a:cs typeface="Times New Roman" pitchFamily="18" charset="0"/>
              </a:rPr>
              <a:t>x = [Age, cholesterol level, weight]</a:t>
            </a:r>
          </a:p>
          <a:p>
            <a:pPr>
              <a:buNone/>
            </a:pPr>
            <a:r>
              <a:rPr lang="en-IN" dirty="0" smtClean="0">
                <a:latin typeface="Times New Roman" pitchFamily="18" charset="0"/>
                <a:cs typeface="Times New Roman" pitchFamily="18" charset="0"/>
              </a:rPr>
              <a:t>y = +1 (Had a heart attack) or -1 (Didn’t have a heart attack)</a:t>
            </a:r>
          </a:p>
          <a:p>
            <a:pPr>
              <a:buNone/>
            </a:pPr>
            <a:endParaRPr lang="en-IN"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But we would have wanted the “Probability of Heart Attack” given the Pattern x</a:t>
            </a:r>
          </a:p>
          <a:p>
            <a:pPr>
              <a:buNone/>
            </a:pPr>
            <a:endParaRPr lang="en-IN" dirty="0" smtClean="0">
              <a:latin typeface="Times New Roman" pitchFamily="18" charset="0"/>
              <a:cs typeface="Times New Roman" pitchFamily="18" charset="0"/>
            </a:endParaRPr>
          </a:p>
          <a:p>
            <a:pPr>
              <a:buNone/>
            </a:pPr>
            <a:r>
              <a:rPr lang="en-IN" dirty="0" smtClean="0">
                <a:latin typeface="Times New Roman" pitchFamily="18" charset="0"/>
                <a:cs typeface="Times New Roman" pitchFamily="18" charset="0"/>
              </a:rPr>
              <a:t>If “f” is the IDEAL function that takes in input Pattern “x” and outputs the probability that the pattern “x” will lead to a Heart Attack </a:t>
            </a:r>
            <a:endParaRPr lang="en-IN" dirty="0">
              <a:latin typeface="Times New Roman" pitchFamily="18" charset="0"/>
              <a:cs typeface="Times New Roman" pitchFamily="18" charset="0"/>
            </a:endParaRPr>
          </a:p>
        </p:txBody>
      </p:sp>
      <p:pic>
        <p:nvPicPr>
          <p:cNvPr id="297986" name="Picture 2"/>
          <p:cNvPicPr>
            <a:picLocks noChangeAspect="1" noChangeArrowheads="1"/>
          </p:cNvPicPr>
          <p:nvPr/>
        </p:nvPicPr>
        <p:blipFill>
          <a:blip r:embed="rId2"/>
          <a:srcRect l="49511" t="60811" b="5405"/>
          <a:stretch>
            <a:fillRect/>
          </a:stretch>
        </p:blipFill>
        <p:spPr bwMode="auto">
          <a:xfrm>
            <a:off x="4167174" y="5143512"/>
            <a:ext cx="3933798" cy="1071570"/>
          </a:xfrm>
          <a:prstGeom prst="rect">
            <a:avLst/>
          </a:prstGeom>
          <a:noFill/>
          <a:ln w="9525">
            <a:noFill/>
            <a:miter lim="800000"/>
            <a:headEnd/>
            <a:tailEnd/>
          </a:ln>
          <a:effectLst/>
        </p:spPr>
      </p:pic>
      <p:pic>
        <p:nvPicPr>
          <p:cNvPr id="5" name="Picture 2"/>
          <p:cNvPicPr>
            <a:picLocks noChangeAspect="1" noChangeArrowheads="1"/>
          </p:cNvPicPr>
          <p:nvPr/>
        </p:nvPicPr>
        <p:blipFill>
          <a:blip r:embed="rId2"/>
          <a:srcRect l="27506" t="27027" r="25733" b="50450"/>
          <a:stretch>
            <a:fillRect/>
          </a:stretch>
        </p:blipFill>
        <p:spPr bwMode="auto">
          <a:xfrm>
            <a:off x="4238612" y="4000504"/>
            <a:ext cx="3643306" cy="714380"/>
          </a:xfrm>
          <a:prstGeom prst="rect">
            <a:avLst/>
          </a:prstGeom>
          <a:noFill/>
          <a:ln w="9525">
            <a:noFill/>
            <a:miter lim="800000"/>
            <a:headEnd/>
            <a:tailEnd/>
          </a:ln>
          <a:effectLst/>
        </p:spPr>
      </p:pic>
    </p:spTree>
    <p:extLst>
      <p:ext uri="{BB962C8B-B14F-4D97-AF65-F5344CB8AC3E}">
        <p14:creationId xmlns:p14="http://schemas.microsoft.com/office/powerpoint/2010/main" val="222208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979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4"/>
            <a:ext cx="8229600" cy="1143000"/>
          </a:xfrm>
        </p:spPr>
        <p:txBody>
          <a:bodyPr/>
          <a:lstStyle/>
          <a:p>
            <a:r>
              <a:rPr lang="en-IN" dirty="0" smtClean="0">
                <a:latin typeface="Times New Roman" pitchFamily="18" charset="0"/>
                <a:cs typeface="Times New Roman" pitchFamily="18" charset="0"/>
              </a:rPr>
              <a:t>How to quantify the error ?</a:t>
            </a:r>
            <a:endParaRPr lang="en-IN" dirty="0">
              <a:latin typeface="Times New Roman" pitchFamily="18" charset="0"/>
              <a:cs typeface="Times New Roman" pitchFamily="18" charset="0"/>
            </a:endParaRPr>
          </a:p>
        </p:txBody>
      </p:sp>
      <p:sp>
        <p:nvSpPr>
          <p:cNvPr id="3" name="Content Placeholder 2"/>
          <p:cNvSpPr>
            <a:spLocks noGrp="1"/>
          </p:cNvSpPr>
          <p:nvPr>
            <p:ph idx="1"/>
          </p:nvPr>
        </p:nvSpPr>
        <p:spPr>
          <a:xfrm>
            <a:off x="1981200" y="1600201"/>
            <a:ext cx="8229600" cy="2328866"/>
          </a:xfrm>
        </p:spPr>
        <p:txBody>
          <a:bodyPr>
            <a:normAutofit/>
          </a:bodyPr>
          <a:lstStyle/>
          <a:p>
            <a:pPr>
              <a:buNone/>
            </a:pPr>
            <a:r>
              <a:rPr lang="en-IN" dirty="0">
                <a:latin typeface="Times New Roman" pitchFamily="18" charset="0"/>
                <a:cs typeface="Times New Roman" pitchFamily="18" charset="0"/>
              </a:rPr>
              <a:t>For each (</a:t>
            </a:r>
            <a:r>
              <a:rPr lang="en-IN" dirty="0" err="1">
                <a:latin typeface="Times New Roman" pitchFamily="18" charset="0"/>
                <a:cs typeface="Times New Roman" pitchFamily="18" charset="0"/>
              </a:rPr>
              <a:t>x,y</a:t>
            </a:r>
            <a:r>
              <a:rPr lang="en-IN" dirty="0">
                <a:latin typeface="Times New Roman" pitchFamily="18" charset="0"/>
                <a:cs typeface="Times New Roman" pitchFamily="18" charset="0"/>
              </a:rPr>
              <a:t>), y is generated by probability f(x)</a:t>
            </a:r>
          </a:p>
          <a:p>
            <a:pPr>
              <a:buNone/>
            </a:pPr>
            <a:r>
              <a:rPr lang="en-IN" dirty="0">
                <a:latin typeface="Times New Roman" pitchFamily="18" charset="0"/>
                <a:cs typeface="Times New Roman" pitchFamily="18" charset="0"/>
              </a:rPr>
              <a:t>We are trying to learn “f”</a:t>
            </a:r>
          </a:p>
          <a:p>
            <a:pPr>
              <a:buNone/>
            </a:pPr>
            <a:r>
              <a:rPr lang="en-IN" dirty="0">
                <a:latin typeface="Times New Roman" pitchFamily="18" charset="0"/>
                <a:cs typeface="Times New Roman" pitchFamily="18" charset="0"/>
              </a:rPr>
              <a:t>If we use “h” as approximation to “f”, it means</a:t>
            </a:r>
          </a:p>
          <a:p>
            <a:pPr>
              <a:buNone/>
            </a:pPr>
            <a:r>
              <a:rPr lang="en-IN" dirty="0">
                <a:latin typeface="Times New Roman" pitchFamily="18" charset="0"/>
                <a:cs typeface="Times New Roman" pitchFamily="18" charset="0"/>
              </a:rPr>
              <a:t>If h = f, how likely are we to get y from x</a:t>
            </a:r>
          </a:p>
          <a:p>
            <a:pPr>
              <a:buNone/>
            </a:pPr>
            <a:endParaRPr lang="en-IN" dirty="0">
              <a:latin typeface="Times New Roman" pitchFamily="18" charset="0"/>
              <a:cs typeface="Times New Roman" pitchFamily="18" charset="0"/>
            </a:endParaRPr>
          </a:p>
        </p:txBody>
      </p:sp>
      <p:pic>
        <p:nvPicPr>
          <p:cNvPr id="299011" name="Picture 3"/>
          <p:cNvPicPr>
            <a:picLocks noChangeAspect="1" noChangeArrowheads="1"/>
          </p:cNvPicPr>
          <p:nvPr/>
        </p:nvPicPr>
        <p:blipFill>
          <a:blip r:embed="rId2"/>
          <a:srcRect/>
          <a:stretch>
            <a:fillRect/>
          </a:stretch>
        </p:blipFill>
        <p:spPr bwMode="auto">
          <a:xfrm>
            <a:off x="4167175" y="3857629"/>
            <a:ext cx="3705225" cy="1152525"/>
          </a:xfrm>
          <a:prstGeom prst="rect">
            <a:avLst/>
          </a:prstGeom>
          <a:noFill/>
          <a:ln w="9525">
            <a:noFill/>
            <a:miter lim="800000"/>
            <a:headEnd/>
            <a:tailEnd/>
          </a:ln>
          <a:effectLst/>
        </p:spPr>
      </p:pic>
    </p:spTree>
    <p:extLst>
      <p:ext uri="{BB962C8B-B14F-4D97-AF65-F5344CB8AC3E}">
        <p14:creationId xmlns:p14="http://schemas.microsoft.com/office/powerpoint/2010/main" val="1446635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90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596" y="-24"/>
            <a:ext cx="8229600" cy="1143000"/>
          </a:xfrm>
        </p:spPr>
        <p:txBody>
          <a:bodyPr/>
          <a:lstStyle/>
          <a:p>
            <a:r>
              <a:rPr lang="en-IN" dirty="0" smtClean="0">
                <a:latin typeface="Times New Roman" pitchFamily="18" charset="0"/>
                <a:cs typeface="Times New Roman" pitchFamily="18" charset="0"/>
              </a:rPr>
              <a:t>MLE - Estimation</a:t>
            </a:r>
            <a:endParaRPr lang="en-IN" dirty="0">
              <a:latin typeface="Times New Roman" pitchFamily="18" charset="0"/>
              <a:cs typeface="Times New Roman" pitchFamily="18" charset="0"/>
            </a:endParaRPr>
          </a:p>
        </p:txBody>
      </p:sp>
      <p:pic>
        <p:nvPicPr>
          <p:cNvPr id="300034" name="Picture 2"/>
          <p:cNvPicPr>
            <a:picLocks noGrp="1" noChangeAspect="1" noChangeArrowheads="1"/>
          </p:cNvPicPr>
          <p:nvPr>
            <p:ph idx="1"/>
          </p:nvPr>
        </p:nvPicPr>
        <p:blipFill>
          <a:blip r:embed="rId2"/>
          <a:srcRect/>
          <a:stretch>
            <a:fillRect/>
          </a:stretch>
        </p:blipFill>
        <p:spPr bwMode="auto">
          <a:xfrm>
            <a:off x="2238349" y="1285860"/>
            <a:ext cx="3781425" cy="933450"/>
          </a:xfrm>
          <a:prstGeom prst="rect">
            <a:avLst/>
          </a:prstGeom>
          <a:noFill/>
          <a:ln w="9525">
            <a:noFill/>
            <a:miter lim="800000"/>
            <a:headEnd/>
            <a:tailEnd/>
          </a:ln>
          <a:effectLst/>
        </p:spPr>
      </p:pic>
      <p:pic>
        <p:nvPicPr>
          <p:cNvPr id="300035" name="Picture 3"/>
          <p:cNvPicPr>
            <a:picLocks noChangeAspect="1" noChangeArrowheads="1"/>
          </p:cNvPicPr>
          <p:nvPr/>
        </p:nvPicPr>
        <p:blipFill>
          <a:blip r:embed="rId3"/>
          <a:srcRect/>
          <a:stretch>
            <a:fillRect/>
          </a:stretch>
        </p:blipFill>
        <p:spPr bwMode="auto">
          <a:xfrm>
            <a:off x="7453323" y="1857365"/>
            <a:ext cx="2371725" cy="1476375"/>
          </a:xfrm>
          <a:prstGeom prst="rect">
            <a:avLst/>
          </a:prstGeom>
          <a:noFill/>
          <a:ln w="9525">
            <a:noFill/>
            <a:miter lim="800000"/>
            <a:headEnd/>
            <a:tailEnd/>
          </a:ln>
          <a:effectLst/>
        </p:spPr>
      </p:pic>
      <p:pic>
        <p:nvPicPr>
          <p:cNvPr id="300036" name="Picture 4"/>
          <p:cNvPicPr>
            <a:picLocks noChangeAspect="1" noChangeArrowheads="1"/>
          </p:cNvPicPr>
          <p:nvPr/>
        </p:nvPicPr>
        <p:blipFill>
          <a:blip r:embed="rId4"/>
          <a:srcRect/>
          <a:stretch>
            <a:fillRect/>
          </a:stretch>
        </p:blipFill>
        <p:spPr bwMode="auto">
          <a:xfrm>
            <a:off x="3100378" y="2571745"/>
            <a:ext cx="1495425" cy="371475"/>
          </a:xfrm>
          <a:prstGeom prst="rect">
            <a:avLst/>
          </a:prstGeom>
          <a:noFill/>
          <a:ln w="9525">
            <a:noFill/>
            <a:miter lim="800000"/>
            <a:headEnd/>
            <a:tailEnd/>
          </a:ln>
          <a:effectLst/>
        </p:spPr>
      </p:pic>
      <p:pic>
        <p:nvPicPr>
          <p:cNvPr id="300037" name="Picture 5"/>
          <p:cNvPicPr>
            <a:picLocks noChangeAspect="1" noChangeArrowheads="1"/>
          </p:cNvPicPr>
          <p:nvPr/>
        </p:nvPicPr>
        <p:blipFill>
          <a:blip r:embed="rId5"/>
          <a:srcRect/>
          <a:stretch>
            <a:fillRect/>
          </a:stretch>
        </p:blipFill>
        <p:spPr bwMode="auto">
          <a:xfrm>
            <a:off x="7810512" y="3500438"/>
            <a:ext cx="1733550" cy="400050"/>
          </a:xfrm>
          <a:prstGeom prst="rect">
            <a:avLst/>
          </a:prstGeom>
          <a:noFill/>
          <a:ln w="9525">
            <a:noFill/>
            <a:miter lim="800000"/>
            <a:headEnd/>
            <a:tailEnd/>
          </a:ln>
          <a:effectLst/>
        </p:spPr>
      </p:pic>
      <p:pic>
        <p:nvPicPr>
          <p:cNvPr id="300038" name="Picture 6"/>
          <p:cNvPicPr>
            <a:picLocks noChangeAspect="1" noChangeArrowheads="1"/>
          </p:cNvPicPr>
          <p:nvPr/>
        </p:nvPicPr>
        <p:blipFill>
          <a:blip r:embed="rId6"/>
          <a:srcRect/>
          <a:stretch>
            <a:fillRect/>
          </a:stretch>
        </p:blipFill>
        <p:spPr bwMode="auto">
          <a:xfrm>
            <a:off x="3381356" y="3643314"/>
            <a:ext cx="2114550" cy="514350"/>
          </a:xfrm>
          <a:prstGeom prst="rect">
            <a:avLst/>
          </a:prstGeom>
          <a:noFill/>
          <a:ln w="9525">
            <a:noFill/>
            <a:miter lim="800000"/>
            <a:headEnd/>
            <a:tailEnd/>
          </a:ln>
          <a:effectLst/>
        </p:spPr>
      </p:pic>
      <p:pic>
        <p:nvPicPr>
          <p:cNvPr id="300039" name="Picture 7"/>
          <p:cNvPicPr>
            <a:picLocks noChangeAspect="1" noChangeArrowheads="1"/>
          </p:cNvPicPr>
          <p:nvPr/>
        </p:nvPicPr>
        <p:blipFill>
          <a:blip r:embed="rId7"/>
          <a:srcRect/>
          <a:stretch>
            <a:fillRect/>
          </a:stretch>
        </p:blipFill>
        <p:spPr bwMode="auto">
          <a:xfrm>
            <a:off x="2666977" y="4500571"/>
            <a:ext cx="3990975" cy="447675"/>
          </a:xfrm>
          <a:prstGeom prst="rect">
            <a:avLst/>
          </a:prstGeom>
          <a:noFill/>
          <a:ln w="9525">
            <a:noFill/>
            <a:miter lim="800000"/>
            <a:headEnd/>
            <a:tailEnd/>
          </a:ln>
          <a:effectLst/>
        </p:spPr>
      </p:pic>
      <p:pic>
        <p:nvPicPr>
          <p:cNvPr id="300040" name="Picture 8"/>
          <p:cNvPicPr>
            <a:picLocks noChangeAspect="1" noChangeArrowheads="1"/>
          </p:cNvPicPr>
          <p:nvPr/>
        </p:nvPicPr>
        <p:blipFill>
          <a:blip r:embed="rId8"/>
          <a:srcRect/>
          <a:stretch>
            <a:fillRect/>
          </a:stretch>
        </p:blipFill>
        <p:spPr bwMode="auto">
          <a:xfrm>
            <a:off x="3738546" y="5214951"/>
            <a:ext cx="2857500" cy="752475"/>
          </a:xfrm>
          <a:prstGeom prst="rect">
            <a:avLst/>
          </a:prstGeom>
          <a:noFill/>
          <a:ln w="9525">
            <a:noFill/>
            <a:miter lim="800000"/>
            <a:headEnd/>
            <a:tailEnd/>
          </a:ln>
          <a:effectLst/>
        </p:spPr>
      </p:pic>
      <p:sp>
        <p:nvSpPr>
          <p:cNvPr id="11" name="TextBox 10"/>
          <p:cNvSpPr txBox="1"/>
          <p:nvPr/>
        </p:nvSpPr>
        <p:spPr>
          <a:xfrm>
            <a:off x="2095472" y="3143248"/>
            <a:ext cx="4929222" cy="523220"/>
          </a:xfrm>
          <a:prstGeom prst="rect">
            <a:avLst/>
          </a:prstGeom>
          <a:noFill/>
        </p:spPr>
        <p:txBody>
          <a:bodyPr wrap="square" rtlCol="0">
            <a:spAutoFit/>
          </a:bodyPr>
          <a:lstStyle/>
          <a:p>
            <a:r>
              <a:rPr lang="en-IN" dirty="0"/>
              <a:t>Re-writing P(</a:t>
            </a:r>
            <a:r>
              <a:rPr lang="en-IN" sz="2800" dirty="0" err="1">
                <a:latin typeface="Blackadder ITC" pitchFamily="82" charset="0"/>
              </a:rPr>
              <a:t>y</a:t>
            </a:r>
            <a:r>
              <a:rPr lang="en-IN" dirty="0" err="1"/>
              <a:t>|x</a:t>
            </a:r>
            <a:r>
              <a:rPr lang="en-IN" dirty="0"/>
              <a:t>), using odd symmetry about 0.5</a:t>
            </a:r>
            <a:endParaRPr lang="en-IN" dirty="0"/>
          </a:p>
        </p:txBody>
      </p:sp>
      <p:sp>
        <p:nvSpPr>
          <p:cNvPr id="12" name="TextBox 11"/>
          <p:cNvSpPr txBox="1"/>
          <p:nvPr/>
        </p:nvSpPr>
        <p:spPr>
          <a:xfrm>
            <a:off x="2166910" y="857233"/>
            <a:ext cx="7715304" cy="523220"/>
          </a:xfrm>
          <a:prstGeom prst="rect">
            <a:avLst/>
          </a:prstGeom>
          <a:noFill/>
        </p:spPr>
        <p:txBody>
          <a:bodyPr wrap="square" rtlCol="0">
            <a:spAutoFit/>
          </a:bodyPr>
          <a:lstStyle/>
          <a:p>
            <a:r>
              <a:rPr lang="en-IN" dirty="0">
                <a:latin typeface="Times New Roman" pitchFamily="18" charset="0"/>
                <a:cs typeface="Times New Roman" pitchFamily="18" charset="0"/>
              </a:rPr>
              <a:t>Given pattern “x”, what is the likelihood that “</a:t>
            </a:r>
            <a:r>
              <a:rPr lang="en-IN" sz="2800" dirty="0">
                <a:latin typeface="Blackadder ITC" pitchFamily="82" charset="0"/>
              </a:rPr>
              <a:t>y</a:t>
            </a:r>
            <a:r>
              <a:rPr lang="en-IN" dirty="0">
                <a:latin typeface="Times New Roman" pitchFamily="18" charset="0"/>
                <a:cs typeface="Times New Roman" pitchFamily="18" charset="0"/>
              </a:rPr>
              <a:t>” is generated by “h” </a:t>
            </a:r>
            <a:r>
              <a:rPr lang="en-IN" dirty="0"/>
              <a:t>:</a:t>
            </a:r>
            <a:endParaRPr lang="en-IN" dirty="0"/>
          </a:p>
        </p:txBody>
      </p:sp>
    </p:spTree>
    <p:extLst>
      <p:ext uri="{BB962C8B-B14F-4D97-AF65-F5344CB8AC3E}">
        <p14:creationId xmlns:p14="http://schemas.microsoft.com/office/powerpoint/2010/main" val="298660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00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00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00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00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00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00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00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4"/>
            <a:ext cx="8229600" cy="1143000"/>
          </a:xfrm>
        </p:spPr>
        <p:txBody>
          <a:bodyPr/>
          <a:lstStyle/>
          <a:p>
            <a:r>
              <a:rPr lang="en-IN" dirty="0" smtClean="0">
                <a:latin typeface="Times New Roman" pitchFamily="18" charset="0"/>
                <a:cs typeface="Times New Roman" pitchFamily="18" charset="0"/>
              </a:rPr>
              <a:t>Maximizing the Likelihood</a:t>
            </a:r>
            <a:endParaRPr lang="en-IN" dirty="0">
              <a:latin typeface="Times New Roman" pitchFamily="18" charset="0"/>
              <a:cs typeface="Times New Roman" pitchFamily="18" charset="0"/>
            </a:endParaRPr>
          </a:p>
        </p:txBody>
      </p:sp>
      <p:sp>
        <p:nvSpPr>
          <p:cNvPr id="3" name="Content Placeholder 2"/>
          <p:cNvSpPr>
            <a:spLocks noGrp="1"/>
          </p:cNvSpPr>
          <p:nvPr>
            <p:ph idx="1"/>
          </p:nvPr>
        </p:nvSpPr>
        <p:spPr>
          <a:xfrm>
            <a:off x="2095472" y="1357299"/>
            <a:ext cx="8229600" cy="928694"/>
          </a:xfrm>
        </p:spPr>
        <p:txBody>
          <a:bodyPr/>
          <a:lstStyle/>
          <a:p>
            <a:pPr>
              <a:buNone/>
            </a:pPr>
            <a:r>
              <a:rPr lang="en-IN" dirty="0" smtClean="0">
                <a:latin typeface="Times New Roman" pitchFamily="18" charset="0"/>
                <a:cs typeface="Times New Roman" pitchFamily="18" charset="0"/>
              </a:rPr>
              <a:t>Maximize</a:t>
            </a:r>
            <a:r>
              <a:rPr lang="en-IN" dirty="0" smtClean="0"/>
              <a:t> </a:t>
            </a:r>
            <a:endParaRPr lang="en-IN" dirty="0"/>
          </a:p>
        </p:txBody>
      </p:sp>
      <p:pic>
        <p:nvPicPr>
          <p:cNvPr id="4" name="Picture 8"/>
          <p:cNvPicPr>
            <a:picLocks noChangeAspect="1" noChangeArrowheads="1"/>
          </p:cNvPicPr>
          <p:nvPr/>
        </p:nvPicPr>
        <p:blipFill>
          <a:blip r:embed="rId2"/>
          <a:srcRect/>
          <a:stretch>
            <a:fillRect/>
          </a:stretch>
        </p:blipFill>
        <p:spPr bwMode="auto">
          <a:xfrm>
            <a:off x="4667240" y="1500175"/>
            <a:ext cx="2857500" cy="752475"/>
          </a:xfrm>
          <a:prstGeom prst="rect">
            <a:avLst/>
          </a:prstGeom>
          <a:noFill/>
          <a:ln w="9525">
            <a:noFill/>
            <a:miter lim="800000"/>
            <a:headEnd/>
            <a:tailEnd/>
          </a:ln>
          <a:effectLst/>
        </p:spPr>
      </p:pic>
      <p:sp>
        <p:nvSpPr>
          <p:cNvPr id="5" name="Content Placeholder 2"/>
          <p:cNvSpPr txBox="1">
            <a:spLocks/>
          </p:cNvSpPr>
          <p:nvPr/>
        </p:nvSpPr>
        <p:spPr>
          <a:xfrm>
            <a:off x="2166910" y="2500306"/>
            <a:ext cx="8229600" cy="928694"/>
          </a:xfrm>
          <a:prstGeom prst="rect">
            <a:avLst/>
          </a:prstGeom>
        </p:spPr>
        <p:txBody>
          <a:bodyPr vert="horz" lIns="91440" tIns="45720" rIns="91440" bIns="45720" rtlCol="0">
            <a:normAutofit/>
          </a:bodyPr>
          <a:lstStyle/>
          <a:p>
            <a:pPr marL="342900" indent="-342900">
              <a:spcBef>
                <a:spcPct val="20000"/>
              </a:spcBef>
              <a:defRPr/>
            </a:pPr>
            <a:r>
              <a:rPr lang="en-IN" sz="3200" dirty="0">
                <a:latin typeface="Times New Roman" pitchFamily="18" charset="0"/>
                <a:cs typeface="Times New Roman" pitchFamily="18" charset="0"/>
              </a:rPr>
              <a:t>Maximize the log </a:t>
            </a:r>
            <a:r>
              <a:rPr lang="en-IN" sz="3200" dirty="0"/>
              <a:t> </a:t>
            </a:r>
            <a:endParaRPr lang="en-IN" sz="3200" dirty="0"/>
          </a:p>
        </p:txBody>
      </p:sp>
      <p:pic>
        <p:nvPicPr>
          <p:cNvPr id="301058" name="Picture 2"/>
          <p:cNvPicPr>
            <a:picLocks noChangeAspect="1" noChangeArrowheads="1"/>
          </p:cNvPicPr>
          <p:nvPr/>
        </p:nvPicPr>
        <p:blipFill>
          <a:blip r:embed="rId3"/>
          <a:srcRect/>
          <a:stretch>
            <a:fillRect/>
          </a:stretch>
        </p:blipFill>
        <p:spPr bwMode="auto">
          <a:xfrm>
            <a:off x="5310183" y="2571745"/>
            <a:ext cx="2352675" cy="923925"/>
          </a:xfrm>
          <a:prstGeom prst="rect">
            <a:avLst/>
          </a:prstGeom>
          <a:noFill/>
          <a:ln w="9525">
            <a:noFill/>
            <a:miter lim="800000"/>
            <a:headEnd/>
            <a:tailEnd/>
          </a:ln>
          <a:effectLst/>
        </p:spPr>
      </p:pic>
      <p:sp>
        <p:nvSpPr>
          <p:cNvPr id="7" name="Content Placeholder 2"/>
          <p:cNvSpPr txBox="1">
            <a:spLocks/>
          </p:cNvSpPr>
          <p:nvPr/>
        </p:nvSpPr>
        <p:spPr>
          <a:xfrm>
            <a:off x="2024034" y="3714752"/>
            <a:ext cx="8229600" cy="928694"/>
          </a:xfrm>
          <a:prstGeom prst="rect">
            <a:avLst/>
          </a:prstGeom>
        </p:spPr>
        <p:txBody>
          <a:bodyPr vert="horz" lIns="91440" tIns="45720" rIns="91440" bIns="45720" rtlCol="0">
            <a:normAutofit/>
          </a:bodyPr>
          <a:lstStyle/>
          <a:p>
            <a:pPr marL="342900" indent="-342900">
              <a:spcBef>
                <a:spcPct val="20000"/>
              </a:spcBef>
              <a:defRPr/>
            </a:pPr>
            <a:r>
              <a:rPr lang="en-IN" sz="3200" dirty="0">
                <a:latin typeface="Times New Roman" pitchFamily="18" charset="0"/>
                <a:cs typeface="Times New Roman" pitchFamily="18" charset="0"/>
              </a:rPr>
              <a:t>Maximize scaled version</a:t>
            </a:r>
            <a:r>
              <a:rPr lang="en-IN" sz="3200" dirty="0"/>
              <a:t> </a:t>
            </a:r>
            <a:endParaRPr lang="en-IN" sz="3200" dirty="0"/>
          </a:p>
        </p:txBody>
      </p:sp>
      <p:pic>
        <p:nvPicPr>
          <p:cNvPr id="301059" name="Picture 3"/>
          <p:cNvPicPr>
            <a:picLocks noChangeAspect="1" noChangeArrowheads="1"/>
          </p:cNvPicPr>
          <p:nvPr/>
        </p:nvPicPr>
        <p:blipFill>
          <a:blip r:embed="rId4"/>
          <a:srcRect/>
          <a:stretch>
            <a:fillRect/>
          </a:stretch>
        </p:blipFill>
        <p:spPr bwMode="auto">
          <a:xfrm>
            <a:off x="6381770" y="3714752"/>
            <a:ext cx="2571750" cy="876300"/>
          </a:xfrm>
          <a:prstGeom prst="rect">
            <a:avLst/>
          </a:prstGeom>
          <a:noFill/>
          <a:ln w="9525">
            <a:noFill/>
            <a:miter lim="800000"/>
            <a:headEnd/>
            <a:tailEnd/>
          </a:ln>
          <a:effectLst/>
        </p:spPr>
      </p:pic>
      <p:sp>
        <p:nvSpPr>
          <p:cNvPr id="9" name="Content Placeholder 2"/>
          <p:cNvSpPr txBox="1">
            <a:spLocks/>
          </p:cNvSpPr>
          <p:nvPr/>
        </p:nvSpPr>
        <p:spPr>
          <a:xfrm>
            <a:off x="1952596" y="4929198"/>
            <a:ext cx="8229600" cy="928694"/>
          </a:xfrm>
          <a:prstGeom prst="rect">
            <a:avLst/>
          </a:prstGeom>
        </p:spPr>
        <p:txBody>
          <a:bodyPr vert="horz" lIns="91440" tIns="45720" rIns="91440" bIns="45720" rtlCol="0">
            <a:normAutofit/>
          </a:bodyPr>
          <a:lstStyle/>
          <a:p>
            <a:pPr marL="342900" indent="-342900">
              <a:spcBef>
                <a:spcPct val="20000"/>
              </a:spcBef>
              <a:defRPr/>
            </a:pPr>
            <a:r>
              <a:rPr lang="en-IN" sz="3200" dirty="0">
                <a:latin typeface="Times New Roman" pitchFamily="18" charset="0"/>
                <a:cs typeface="Times New Roman" pitchFamily="18" charset="0"/>
              </a:rPr>
              <a:t>Minimize </a:t>
            </a:r>
            <a:r>
              <a:rPr lang="en-IN" sz="3200" dirty="0"/>
              <a:t> </a:t>
            </a:r>
            <a:endParaRPr lang="en-IN" sz="3200" dirty="0"/>
          </a:p>
        </p:txBody>
      </p:sp>
      <p:pic>
        <p:nvPicPr>
          <p:cNvPr id="301060" name="Picture 4"/>
          <p:cNvPicPr>
            <a:picLocks noChangeAspect="1" noChangeArrowheads="1"/>
          </p:cNvPicPr>
          <p:nvPr/>
        </p:nvPicPr>
        <p:blipFill>
          <a:blip r:embed="rId5"/>
          <a:srcRect/>
          <a:stretch>
            <a:fillRect/>
          </a:stretch>
        </p:blipFill>
        <p:spPr bwMode="auto">
          <a:xfrm>
            <a:off x="3881423" y="4786322"/>
            <a:ext cx="2905125" cy="971550"/>
          </a:xfrm>
          <a:prstGeom prst="rect">
            <a:avLst/>
          </a:prstGeom>
          <a:noFill/>
          <a:ln w="9525">
            <a:noFill/>
            <a:miter lim="800000"/>
            <a:headEnd/>
            <a:tailEnd/>
          </a:ln>
          <a:effectLst/>
        </p:spPr>
      </p:pic>
      <p:sp>
        <p:nvSpPr>
          <p:cNvPr id="12" name="Content Placeholder 2"/>
          <p:cNvSpPr txBox="1">
            <a:spLocks/>
          </p:cNvSpPr>
          <p:nvPr/>
        </p:nvSpPr>
        <p:spPr>
          <a:xfrm>
            <a:off x="2024034" y="5786454"/>
            <a:ext cx="8229600" cy="928694"/>
          </a:xfrm>
          <a:prstGeom prst="rect">
            <a:avLst/>
          </a:prstGeom>
        </p:spPr>
        <p:txBody>
          <a:bodyPr vert="horz" lIns="91440" tIns="45720" rIns="91440" bIns="45720" rtlCol="0">
            <a:normAutofit/>
          </a:bodyPr>
          <a:lstStyle/>
          <a:p>
            <a:pPr marL="342900" indent="-342900">
              <a:spcBef>
                <a:spcPct val="20000"/>
              </a:spcBef>
              <a:defRPr/>
            </a:pPr>
            <a:r>
              <a:rPr lang="en-IN" sz="3200" dirty="0">
                <a:latin typeface="Times New Roman" pitchFamily="18" charset="0"/>
                <a:cs typeface="Times New Roman" pitchFamily="18" charset="0"/>
              </a:rPr>
              <a:t>Same as minimizing </a:t>
            </a:r>
            <a:r>
              <a:rPr lang="en-IN" sz="3200" dirty="0"/>
              <a:t> </a:t>
            </a:r>
            <a:endParaRPr lang="en-IN" sz="3200" dirty="0"/>
          </a:p>
        </p:txBody>
      </p:sp>
      <p:pic>
        <p:nvPicPr>
          <p:cNvPr id="301062" name="Picture 6"/>
          <p:cNvPicPr>
            <a:picLocks noChangeAspect="1" noChangeArrowheads="1"/>
          </p:cNvPicPr>
          <p:nvPr/>
        </p:nvPicPr>
        <p:blipFill>
          <a:blip r:embed="rId6"/>
          <a:srcRect/>
          <a:stretch>
            <a:fillRect/>
          </a:stretch>
        </p:blipFill>
        <p:spPr bwMode="auto">
          <a:xfrm>
            <a:off x="6238877" y="5929331"/>
            <a:ext cx="2562225" cy="809625"/>
          </a:xfrm>
          <a:prstGeom prst="rect">
            <a:avLst/>
          </a:prstGeom>
          <a:noFill/>
          <a:ln w="9525">
            <a:noFill/>
            <a:miter lim="800000"/>
            <a:headEnd/>
            <a:tailEnd/>
          </a:ln>
          <a:effectLst/>
        </p:spPr>
      </p:pic>
    </p:spTree>
    <p:extLst>
      <p:ext uri="{BB962C8B-B14F-4D97-AF65-F5344CB8AC3E}">
        <p14:creationId xmlns:p14="http://schemas.microsoft.com/office/powerpoint/2010/main" val="3294230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10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105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106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010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7" grpId="0" build="p"/>
      <p:bldP spid="9" grpId="0" build="p"/>
      <p:bldP spid="12"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1414"/>
            <a:ext cx="8229600" cy="1143000"/>
          </a:xfrm>
        </p:spPr>
        <p:txBody>
          <a:bodyPr/>
          <a:lstStyle/>
          <a:p>
            <a:r>
              <a:rPr lang="en-IN" dirty="0" smtClean="0">
                <a:latin typeface="Times New Roman" pitchFamily="18" charset="0"/>
                <a:cs typeface="Times New Roman" pitchFamily="18" charset="0"/>
              </a:rPr>
              <a:t>MLE </a:t>
            </a:r>
            <a:endParaRPr lang="en-IN" dirty="0">
              <a:latin typeface="Times New Roman" pitchFamily="18" charset="0"/>
              <a:cs typeface="Times New Roman" pitchFamily="18" charset="0"/>
            </a:endParaRPr>
          </a:p>
        </p:txBody>
      </p:sp>
      <p:sp>
        <p:nvSpPr>
          <p:cNvPr id="4" name="Content Placeholder 2"/>
          <p:cNvSpPr txBox="1">
            <a:spLocks noGrp="1"/>
          </p:cNvSpPr>
          <p:nvPr>
            <p:ph idx="1"/>
          </p:nvPr>
        </p:nvSpPr>
        <p:spPr>
          <a:xfrm>
            <a:off x="2024034" y="5929330"/>
            <a:ext cx="8229600" cy="614354"/>
          </a:xfrm>
          <a:prstGeom prst="rect">
            <a:avLst/>
          </a:prstGeom>
        </p:spPr>
        <p:txBody>
          <a:bodyPr vert="horz" lIns="91440" tIns="45720" rIns="91440" bIns="45720" rtlCol="0">
            <a:normAutofit fontScale="70000" lnSpcReduction="20000"/>
          </a:bodyPr>
          <a:lstStyle/>
          <a:p>
            <a:pPr marL="342900" indent="-342900">
              <a:lnSpc>
                <a:spcPct val="100000"/>
              </a:lnSpc>
              <a:spcBef>
                <a:spcPct val="20000"/>
              </a:spcBef>
              <a:buNone/>
              <a:defRPr/>
            </a:pPr>
            <a:r>
              <a:rPr lang="en-IN" sz="3200" dirty="0">
                <a:latin typeface="Times New Roman" pitchFamily="18" charset="0"/>
                <a:cs typeface="Times New Roman" pitchFamily="18" charset="0"/>
              </a:rPr>
              <a:t>Objective : Find that parameter “w” that minimizes the Error measure</a:t>
            </a:r>
            <a:endParaRPr lang="en-IN" sz="3200" dirty="0"/>
          </a:p>
        </p:txBody>
      </p:sp>
      <p:pic>
        <p:nvPicPr>
          <p:cNvPr id="5" name="Picture 6"/>
          <p:cNvPicPr>
            <a:picLocks noChangeAspect="1" noChangeArrowheads="1"/>
          </p:cNvPicPr>
          <p:nvPr/>
        </p:nvPicPr>
        <p:blipFill>
          <a:blip r:embed="rId2"/>
          <a:srcRect/>
          <a:stretch>
            <a:fillRect/>
          </a:stretch>
        </p:blipFill>
        <p:spPr bwMode="auto">
          <a:xfrm>
            <a:off x="5095869" y="1285861"/>
            <a:ext cx="2562225" cy="809625"/>
          </a:xfrm>
          <a:prstGeom prst="rect">
            <a:avLst/>
          </a:prstGeom>
          <a:noFill/>
          <a:ln w="9525">
            <a:noFill/>
            <a:miter lim="800000"/>
            <a:headEnd/>
            <a:tailEnd/>
          </a:ln>
          <a:effectLst/>
        </p:spPr>
      </p:pic>
      <p:sp>
        <p:nvSpPr>
          <p:cNvPr id="6" name="TextBox 5"/>
          <p:cNvSpPr txBox="1"/>
          <p:nvPr/>
        </p:nvSpPr>
        <p:spPr>
          <a:xfrm>
            <a:off x="2452662" y="1357298"/>
            <a:ext cx="5429288" cy="523220"/>
          </a:xfrm>
          <a:prstGeom prst="rect">
            <a:avLst/>
          </a:prstGeom>
          <a:noFill/>
        </p:spPr>
        <p:txBody>
          <a:bodyPr wrap="square" rtlCol="0">
            <a:spAutoFit/>
          </a:bodyPr>
          <a:lstStyle/>
          <a:p>
            <a:r>
              <a:rPr lang="en-IN" sz="2800" dirty="0">
                <a:latin typeface="Times New Roman" pitchFamily="18" charset="0"/>
                <a:cs typeface="Times New Roman" pitchFamily="18" charset="0"/>
              </a:rPr>
              <a:t>Error Measure = </a:t>
            </a:r>
            <a:endParaRPr lang="en-IN" sz="2800" dirty="0">
              <a:latin typeface="Times New Roman" pitchFamily="18" charset="0"/>
              <a:cs typeface="Times New Roman" pitchFamily="18" charset="0"/>
            </a:endParaRPr>
          </a:p>
        </p:txBody>
      </p:sp>
      <p:sp>
        <p:nvSpPr>
          <p:cNvPr id="7" name="TextBox 6"/>
          <p:cNvSpPr txBox="1"/>
          <p:nvPr/>
        </p:nvSpPr>
        <p:spPr>
          <a:xfrm>
            <a:off x="2095472" y="2428868"/>
            <a:ext cx="5715040" cy="369332"/>
          </a:xfrm>
          <a:prstGeom prst="rect">
            <a:avLst/>
          </a:prstGeom>
          <a:noFill/>
        </p:spPr>
        <p:txBody>
          <a:bodyPr wrap="square" rtlCol="0">
            <a:spAutoFit/>
          </a:bodyPr>
          <a:lstStyle/>
          <a:p>
            <a:r>
              <a:rPr lang="en-IN" dirty="0">
                <a:latin typeface="Times New Roman" pitchFamily="18" charset="0"/>
                <a:cs typeface="Times New Roman" pitchFamily="18" charset="0"/>
              </a:rPr>
              <a:t>Re-write the Error Measure, expanding </a:t>
            </a:r>
            <a:r>
              <a:rPr lang="en-IN" dirty="0"/>
              <a:t>Ɵ</a:t>
            </a:r>
            <a:endParaRPr lang="en-IN" dirty="0"/>
          </a:p>
        </p:txBody>
      </p:sp>
      <p:pic>
        <p:nvPicPr>
          <p:cNvPr id="302082" name="Picture 2"/>
          <p:cNvPicPr>
            <a:picLocks noChangeAspect="1" noChangeArrowheads="1"/>
          </p:cNvPicPr>
          <p:nvPr/>
        </p:nvPicPr>
        <p:blipFill>
          <a:blip r:embed="rId3"/>
          <a:srcRect/>
          <a:stretch>
            <a:fillRect/>
          </a:stretch>
        </p:blipFill>
        <p:spPr bwMode="auto">
          <a:xfrm>
            <a:off x="6167438" y="2357430"/>
            <a:ext cx="3581400" cy="838200"/>
          </a:xfrm>
          <a:prstGeom prst="rect">
            <a:avLst/>
          </a:prstGeom>
          <a:noFill/>
          <a:ln w="9525">
            <a:noFill/>
            <a:miter lim="800000"/>
            <a:headEnd/>
            <a:tailEnd/>
          </a:ln>
          <a:effectLst/>
        </p:spPr>
      </p:pic>
      <p:pic>
        <p:nvPicPr>
          <p:cNvPr id="302083" name="Picture 3"/>
          <p:cNvPicPr>
            <a:picLocks noChangeAspect="1" noChangeArrowheads="1"/>
          </p:cNvPicPr>
          <p:nvPr/>
        </p:nvPicPr>
        <p:blipFill>
          <a:blip r:embed="rId4"/>
          <a:srcRect/>
          <a:stretch>
            <a:fillRect/>
          </a:stretch>
        </p:blipFill>
        <p:spPr bwMode="auto">
          <a:xfrm>
            <a:off x="8239141" y="3286124"/>
            <a:ext cx="981075" cy="323850"/>
          </a:xfrm>
          <a:prstGeom prst="rect">
            <a:avLst/>
          </a:prstGeom>
          <a:noFill/>
          <a:ln w="9525">
            <a:noFill/>
            <a:miter lim="800000"/>
            <a:headEnd/>
            <a:tailEnd/>
          </a:ln>
          <a:effectLst/>
        </p:spPr>
      </p:pic>
      <p:sp>
        <p:nvSpPr>
          <p:cNvPr id="10" name="TextBox 9"/>
          <p:cNvSpPr txBox="1"/>
          <p:nvPr/>
        </p:nvSpPr>
        <p:spPr>
          <a:xfrm>
            <a:off x="2238348" y="3714753"/>
            <a:ext cx="7572428" cy="2031325"/>
          </a:xfrm>
          <a:prstGeom prst="rect">
            <a:avLst/>
          </a:prstGeom>
          <a:noFill/>
        </p:spPr>
        <p:txBody>
          <a:bodyPr wrap="square" rtlCol="0">
            <a:spAutoFit/>
          </a:bodyPr>
          <a:lstStyle/>
          <a:p>
            <a:r>
              <a:rPr lang="en-IN" dirty="0">
                <a:latin typeface="Times New Roman" pitchFamily="18" charset="0"/>
                <a:cs typeface="Times New Roman" pitchFamily="18" charset="0"/>
              </a:rPr>
              <a:t>If (</a:t>
            </a:r>
            <a:r>
              <a:rPr lang="en-IN" dirty="0" err="1">
                <a:latin typeface="Times New Roman" pitchFamily="18" charset="0"/>
                <a:cs typeface="Times New Roman" pitchFamily="18" charset="0"/>
              </a:rPr>
              <a:t>y</a:t>
            </a:r>
            <a:r>
              <a:rPr lang="en-IN" baseline="-25000" dirty="0" err="1">
                <a:latin typeface="Times New Roman" pitchFamily="18" charset="0"/>
                <a:cs typeface="Times New Roman" pitchFamily="18" charset="0"/>
              </a:rPr>
              <a:t>n</a:t>
            </a:r>
            <a:r>
              <a:rPr lang="en-IN" dirty="0">
                <a:latin typeface="Times New Roman" pitchFamily="18" charset="0"/>
                <a:cs typeface="Times New Roman" pitchFamily="18" charset="0"/>
              </a:rPr>
              <a:t>) and (</a:t>
            </a:r>
            <a:r>
              <a:rPr lang="en-IN" dirty="0" err="1">
                <a:latin typeface="Times New Roman" pitchFamily="18" charset="0"/>
                <a:cs typeface="Times New Roman" pitchFamily="18" charset="0"/>
              </a:rPr>
              <a:t>w</a:t>
            </a:r>
            <a:r>
              <a:rPr lang="en-IN" baseline="30000" dirty="0" err="1">
                <a:latin typeface="Times New Roman" pitchFamily="18" charset="0"/>
                <a:cs typeface="Times New Roman" pitchFamily="18" charset="0"/>
              </a:rPr>
              <a:t>T</a:t>
            </a:r>
            <a:r>
              <a:rPr lang="en-IN" dirty="0" err="1">
                <a:latin typeface="Times New Roman" pitchFamily="18" charset="0"/>
                <a:cs typeface="Times New Roman" pitchFamily="18" charset="0"/>
              </a:rPr>
              <a:t>x</a:t>
            </a:r>
            <a:r>
              <a:rPr lang="en-IN" baseline="-25000" dirty="0" err="1">
                <a:latin typeface="Times New Roman" pitchFamily="18" charset="0"/>
                <a:cs typeface="Times New Roman" pitchFamily="18" charset="0"/>
              </a:rPr>
              <a:t>n</a:t>
            </a:r>
            <a:r>
              <a:rPr lang="en-IN" dirty="0">
                <a:latin typeface="Times New Roman" pitchFamily="18" charset="0"/>
                <a:cs typeface="Times New Roman" pitchFamily="18" charset="0"/>
              </a:rPr>
              <a:t>) have same sign, then it contributes e</a:t>
            </a:r>
            <a:r>
              <a:rPr lang="en-IN" baseline="30000" dirty="0">
                <a:latin typeface="Times New Roman" pitchFamily="18" charset="0"/>
                <a:cs typeface="Times New Roman" pitchFamily="18" charset="0"/>
              </a:rPr>
              <a:t>-</a:t>
            </a:r>
            <a:r>
              <a:rPr lang="en-IN" baseline="30000" dirty="0" err="1">
                <a:latin typeface="Times New Roman" pitchFamily="18" charset="0"/>
                <a:cs typeface="Times New Roman" pitchFamily="18" charset="0"/>
              </a:rPr>
              <a:t>ve</a:t>
            </a:r>
            <a:r>
              <a:rPr lang="en-IN" dirty="0">
                <a:latin typeface="Times New Roman" pitchFamily="18" charset="0"/>
                <a:cs typeface="Times New Roman" pitchFamily="18" charset="0"/>
              </a:rPr>
              <a:t> number ; </a:t>
            </a:r>
          </a:p>
          <a:p>
            <a:r>
              <a:rPr lang="en-IN" dirty="0">
                <a:latin typeface="Times New Roman" pitchFamily="18" charset="0"/>
                <a:cs typeface="Times New Roman" pitchFamily="18" charset="0"/>
              </a:rPr>
              <a:t>Hence contribution is small (</a:t>
            </a:r>
            <a:r>
              <a:rPr lang="en-IN" dirty="0" err="1">
                <a:latin typeface="Times New Roman" pitchFamily="18" charset="0"/>
                <a:cs typeface="Times New Roman" pitchFamily="18" charset="0"/>
              </a:rPr>
              <a:t>i.e</a:t>
            </a:r>
            <a:r>
              <a:rPr lang="en-IN" dirty="0">
                <a:latin typeface="Times New Roman" pitchFamily="18" charset="0"/>
                <a:cs typeface="Times New Roman" pitchFamily="18" charset="0"/>
              </a:rPr>
              <a:t> Hypothesis is correct for that point)</a:t>
            </a:r>
          </a:p>
          <a:p>
            <a:endParaRPr lang="en-IN" dirty="0">
              <a:latin typeface="Times New Roman" pitchFamily="18" charset="0"/>
              <a:cs typeface="Times New Roman" pitchFamily="18" charset="0"/>
            </a:endParaRPr>
          </a:p>
          <a:p>
            <a:r>
              <a:rPr lang="en-IN" dirty="0">
                <a:latin typeface="Times New Roman" pitchFamily="18" charset="0"/>
                <a:cs typeface="Times New Roman" pitchFamily="18" charset="0"/>
              </a:rPr>
              <a:t>If (</a:t>
            </a:r>
            <a:r>
              <a:rPr lang="en-IN" dirty="0" err="1">
                <a:latin typeface="Times New Roman" pitchFamily="18" charset="0"/>
                <a:cs typeface="Times New Roman" pitchFamily="18" charset="0"/>
              </a:rPr>
              <a:t>y</a:t>
            </a:r>
            <a:r>
              <a:rPr lang="en-IN" baseline="-25000" dirty="0" err="1">
                <a:latin typeface="Times New Roman" pitchFamily="18" charset="0"/>
                <a:cs typeface="Times New Roman" pitchFamily="18" charset="0"/>
              </a:rPr>
              <a:t>n</a:t>
            </a:r>
            <a:r>
              <a:rPr lang="en-IN" dirty="0">
                <a:latin typeface="Times New Roman" pitchFamily="18" charset="0"/>
                <a:cs typeface="Times New Roman" pitchFamily="18" charset="0"/>
              </a:rPr>
              <a:t>) and (</a:t>
            </a:r>
            <a:r>
              <a:rPr lang="en-IN" dirty="0" err="1">
                <a:latin typeface="Times New Roman" pitchFamily="18" charset="0"/>
                <a:cs typeface="Times New Roman" pitchFamily="18" charset="0"/>
              </a:rPr>
              <a:t>w</a:t>
            </a:r>
            <a:r>
              <a:rPr lang="en-IN" baseline="30000" dirty="0" err="1">
                <a:latin typeface="Times New Roman" pitchFamily="18" charset="0"/>
                <a:cs typeface="Times New Roman" pitchFamily="18" charset="0"/>
              </a:rPr>
              <a:t>T</a:t>
            </a:r>
            <a:r>
              <a:rPr lang="en-IN" dirty="0" err="1">
                <a:latin typeface="Times New Roman" pitchFamily="18" charset="0"/>
                <a:cs typeface="Times New Roman" pitchFamily="18" charset="0"/>
              </a:rPr>
              <a:t>x</a:t>
            </a:r>
            <a:r>
              <a:rPr lang="en-IN" baseline="-25000" dirty="0" err="1">
                <a:latin typeface="Times New Roman" pitchFamily="18" charset="0"/>
                <a:cs typeface="Times New Roman" pitchFamily="18" charset="0"/>
              </a:rPr>
              <a:t>n</a:t>
            </a:r>
            <a:r>
              <a:rPr lang="en-IN" dirty="0">
                <a:latin typeface="Times New Roman" pitchFamily="18" charset="0"/>
                <a:cs typeface="Times New Roman" pitchFamily="18" charset="0"/>
              </a:rPr>
              <a:t>) have opposite signs, then it contributes </a:t>
            </a:r>
            <a:r>
              <a:rPr lang="en-IN" dirty="0" err="1">
                <a:latin typeface="Times New Roman" pitchFamily="18" charset="0"/>
                <a:cs typeface="Times New Roman" pitchFamily="18" charset="0"/>
              </a:rPr>
              <a:t>e</a:t>
            </a:r>
            <a:r>
              <a:rPr lang="en-IN" baseline="30000" dirty="0" err="1">
                <a:latin typeface="Times New Roman" pitchFamily="18" charset="0"/>
                <a:cs typeface="Times New Roman" pitchFamily="18" charset="0"/>
              </a:rPr>
              <a:t>+ve</a:t>
            </a:r>
            <a:r>
              <a:rPr lang="en-IN" dirty="0">
                <a:latin typeface="Times New Roman" pitchFamily="18" charset="0"/>
                <a:cs typeface="Times New Roman" pitchFamily="18" charset="0"/>
              </a:rPr>
              <a:t> number ; </a:t>
            </a:r>
          </a:p>
          <a:p>
            <a:r>
              <a:rPr lang="en-IN" dirty="0">
                <a:latin typeface="Times New Roman" pitchFamily="18" charset="0"/>
                <a:cs typeface="Times New Roman" pitchFamily="18" charset="0"/>
              </a:rPr>
              <a:t>Hence contribution is large (</a:t>
            </a:r>
            <a:r>
              <a:rPr lang="en-IN" dirty="0" err="1">
                <a:latin typeface="Times New Roman" pitchFamily="18" charset="0"/>
                <a:cs typeface="Times New Roman" pitchFamily="18" charset="0"/>
              </a:rPr>
              <a:t>i.e</a:t>
            </a:r>
            <a:r>
              <a:rPr lang="en-IN" dirty="0">
                <a:latin typeface="Times New Roman" pitchFamily="18" charset="0"/>
                <a:cs typeface="Times New Roman" pitchFamily="18" charset="0"/>
              </a:rPr>
              <a:t> Hypothesis is wrong for that point)</a:t>
            </a:r>
          </a:p>
          <a:p>
            <a:endParaRPr lang="en-IN" dirty="0">
              <a:latin typeface="Times New Roman" pitchFamily="18" charset="0"/>
              <a:cs typeface="Times New Roman" pitchFamily="18" charset="0"/>
            </a:endParaRPr>
          </a:p>
          <a:p>
            <a:r>
              <a:rPr lang="en-IN" dirty="0">
                <a:latin typeface="Times New Roman" pitchFamily="18" charset="0"/>
                <a:cs typeface="Times New Roman" pitchFamily="18" charset="0"/>
              </a:rPr>
              <a:t>Hence we need to minimize the Error Measure</a:t>
            </a:r>
          </a:p>
        </p:txBody>
      </p:sp>
    </p:spTree>
    <p:extLst>
      <p:ext uri="{BB962C8B-B14F-4D97-AF65-F5344CB8AC3E}">
        <p14:creationId xmlns:p14="http://schemas.microsoft.com/office/powerpoint/2010/main" val="595509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20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208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P spid="7" grpId="0"/>
      <p:bldP spid="10"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4"/>
            <a:ext cx="8229600" cy="1143000"/>
          </a:xfrm>
        </p:spPr>
        <p:txBody>
          <a:bodyPr/>
          <a:lstStyle/>
          <a:p>
            <a:r>
              <a:rPr lang="en-IN" dirty="0" smtClean="0">
                <a:latin typeface="Times New Roman" pitchFamily="18" charset="0"/>
                <a:cs typeface="Times New Roman" pitchFamily="18" charset="0"/>
              </a:rPr>
              <a:t>MLE</a:t>
            </a:r>
            <a:endParaRPr lang="en-IN" dirty="0">
              <a:latin typeface="Times New Roman" pitchFamily="18" charset="0"/>
              <a:cs typeface="Times New Roman" pitchFamily="18" charset="0"/>
            </a:endParaRPr>
          </a:p>
        </p:txBody>
      </p:sp>
      <p:pic>
        <p:nvPicPr>
          <p:cNvPr id="303106" name="Picture 2"/>
          <p:cNvPicPr>
            <a:picLocks noGrp="1" noChangeAspect="1" noChangeArrowheads="1"/>
          </p:cNvPicPr>
          <p:nvPr>
            <p:ph idx="1"/>
          </p:nvPr>
        </p:nvPicPr>
        <p:blipFill>
          <a:blip r:embed="rId2"/>
          <a:srcRect/>
          <a:stretch>
            <a:fillRect/>
          </a:stretch>
        </p:blipFill>
        <p:spPr bwMode="auto">
          <a:xfrm>
            <a:off x="2452663" y="1643050"/>
            <a:ext cx="3114675" cy="1371600"/>
          </a:xfrm>
          <a:prstGeom prst="rect">
            <a:avLst/>
          </a:prstGeom>
          <a:noFill/>
          <a:ln w="9525">
            <a:noFill/>
            <a:miter lim="800000"/>
            <a:headEnd/>
            <a:tailEnd/>
          </a:ln>
          <a:effectLst/>
        </p:spPr>
      </p:pic>
      <p:sp>
        <p:nvSpPr>
          <p:cNvPr id="5" name="TextBox 4"/>
          <p:cNvSpPr txBox="1"/>
          <p:nvPr/>
        </p:nvSpPr>
        <p:spPr>
          <a:xfrm>
            <a:off x="6096000" y="2143116"/>
            <a:ext cx="3929090" cy="369332"/>
          </a:xfrm>
          <a:prstGeom prst="rect">
            <a:avLst/>
          </a:prstGeom>
          <a:noFill/>
        </p:spPr>
        <p:txBody>
          <a:bodyPr wrap="square" rtlCol="0">
            <a:spAutoFit/>
          </a:bodyPr>
          <a:lstStyle/>
          <a:p>
            <a:r>
              <a:rPr lang="en-IN" dirty="0"/>
              <a:t>We got a closed form solution !!</a:t>
            </a:r>
            <a:endParaRPr lang="en-IN" dirty="0"/>
          </a:p>
        </p:txBody>
      </p:sp>
      <p:pic>
        <p:nvPicPr>
          <p:cNvPr id="303107" name="Picture 3"/>
          <p:cNvPicPr>
            <a:picLocks noChangeAspect="1" noChangeArrowheads="1"/>
          </p:cNvPicPr>
          <p:nvPr/>
        </p:nvPicPr>
        <p:blipFill>
          <a:blip r:embed="rId3"/>
          <a:srcRect/>
          <a:stretch>
            <a:fillRect/>
          </a:stretch>
        </p:blipFill>
        <p:spPr bwMode="auto">
          <a:xfrm>
            <a:off x="2452662" y="3929066"/>
            <a:ext cx="4324350" cy="1295400"/>
          </a:xfrm>
          <a:prstGeom prst="rect">
            <a:avLst/>
          </a:prstGeom>
          <a:noFill/>
          <a:ln w="9525">
            <a:noFill/>
            <a:miter lim="800000"/>
            <a:headEnd/>
            <a:tailEnd/>
          </a:ln>
          <a:effectLst/>
        </p:spPr>
      </p:pic>
      <p:sp>
        <p:nvSpPr>
          <p:cNvPr id="7" name="TextBox 6"/>
          <p:cNvSpPr txBox="1"/>
          <p:nvPr/>
        </p:nvSpPr>
        <p:spPr>
          <a:xfrm>
            <a:off x="6881818" y="4286256"/>
            <a:ext cx="3929090" cy="369332"/>
          </a:xfrm>
          <a:prstGeom prst="rect">
            <a:avLst/>
          </a:prstGeom>
          <a:noFill/>
        </p:spPr>
        <p:txBody>
          <a:bodyPr wrap="square" rtlCol="0">
            <a:spAutoFit/>
          </a:bodyPr>
          <a:lstStyle/>
          <a:p>
            <a:r>
              <a:rPr lang="en-IN" dirty="0"/>
              <a:t>Closed form solution not possible </a:t>
            </a:r>
            <a:r>
              <a:rPr lang="en-IN" dirty="0">
                <a:sym typeface="Wingdings" pitchFamily="2" charset="2"/>
              </a:rPr>
              <a:t></a:t>
            </a:r>
            <a:endParaRPr lang="en-IN" dirty="0"/>
          </a:p>
        </p:txBody>
      </p:sp>
      <p:sp>
        <p:nvSpPr>
          <p:cNvPr id="8" name="TextBox 7"/>
          <p:cNvSpPr txBox="1"/>
          <p:nvPr/>
        </p:nvSpPr>
        <p:spPr>
          <a:xfrm>
            <a:off x="5667372" y="5500702"/>
            <a:ext cx="3071834" cy="369332"/>
          </a:xfrm>
          <a:prstGeom prst="rect">
            <a:avLst/>
          </a:prstGeom>
          <a:noFill/>
        </p:spPr>
        <p:txBody>
          <a:bodyPr wrap="square" rtlCol="0">
            <a:spAutoFit/>
          </a:bodyPr>
          <a:lstStyle/>
          <a:p>
            <a:r>
              <a:rPr lang="en-IN" dirty="0"/>
              <a:t>Way ahead : Iterative solution</a:t>
            </a:r>
            <a:endParaRPr lang="en-IN" dirty="0"/>
          </a:p>
        </p:txBody>
      </p:sp>
    </p:spTree>
    <p:extLst>
      <p:ext uri="{BB962C8B-B14F-4D97-AF65-F5344CB8AC3E}">
        <p14:creationId xmlns:p14="http://schemas.microsoft.com/office/powerpoint/2010/main" val="350966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31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31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4"/>
            <a:ext cx="8229600" cy="1143000"/>
          </a:xfrm>
        </p:spPr>
        <p:txBody>
          <a:bodyPr/>
          <a:lstStyle/>
          <a:p>
            <a:r>
              <a:rPr lang="en-IN" dirty="0" smtClean="0">
                <a:latin typeface="Times New Roman" pitchFamily="18" charset="0"/>
                <a:cs typeface="Times New Roman" pitchFamily="18" charset="0"/>
              </a:rPr>
              <a:t>Gradient Descent</a:t>
            </a:r>
            <a:endParaRPr lang="en-IN" dirty="0">
              <a:latin typeface="Times New Roman" pitchFamily="18" charset="0"/>
              <a:cs typeface="Times New Roman" pitchFamily="18" charset="0"/>
            </a:endParaRPr>
          </a:p>
        </p:txBody>
      </p:sp>
      <p:sp>
        <p:nvSpPr>
          <p:cNvPr id="3" name="Content Placeholder 2"/>
          <p:cNvSpPr>
            <a:spLocks noGrp="1"/>
          </p:cNvSpPr>
          <p:nvPr>
            <p:ph idx="1"/>
          </p:nvPr>
        </p:nvSpPr>
        <p:spPr>
          <a:xfrm>
            <a:off x="2238348" y="1928802"/>
            <a:ext cx="8229600" cy="642942"/>
          </a:xfrm>
        </p:spPr>
        <p:txBody>
          <a:bodyPr/>
          <a:lstStyle/>
          <a:p>
            <a:pPr>
              <a:buNone/>
            </a:pPr>
            <a:r>
              <a:rPr lang="en-IN" dirty="0">
                <a:latin typeface="Times New Roman" pitchFamily="18" charset="0"/>
                <a:cs typeface="Times New Roman" pitchFamily="18" charset="0"/>
              </a:rPr>
              <a:t>Differentiate Error </a:t>
            </a:r>
            <a:r>
              <a:rPr lang="en-IN" dirty="0" err="1">
                <a:latin typeface="Times New Roman" pitchFamily="18" charset="0"/>
                <a:cs typeface="Times New Roman" pitchFamily="18" charset="0"/>
              </a:rPr>
              <a:t>wrt</a:t>
            </a:r>
            <a:r>
              <a:rPr lang="en-IN" dirty="0">
                <a:latin typeface="Times New Roman" pitchFamily="18" charset="0"/>
                <a:cs typeface="Times New Roman" pitchFamily="18" charset="0"/>
              </a:rPr>
              <a:t> w : </a:t>
            </a:r>
          </a:p>
          <a:p>
            <a:endParaRPr lang="en-IN" dirty="0"/>
          </a:p>
        </p:txBody>
      </p:sp>
      <p:pic>
        <p:nvPicPr>
          <p:cNvPr id="304131" name="Picture 3"/>
          <p:cNvPicPr>
            <a:picLocks noChangeAspect="1" noChangeArrowheads="1"/>
          </p:cNvPicPr>
          <p:nvPr/>
        </p:nvPicPr>
        <p:blipFill>
          <a:blip r:embed="rId2"/>
          <a:srcRect/>
          <a:stretch>
            <a:fillRect/>
          </a:stretch>
        </p:blipFill>
        <p:spPr bwMode="auto">
          <a:xfrm>
            <a:off x="6238876" y="1928802"/>
            <a:ext cx="3429000" cy="990600"/>
          </a:xfrm>
          <a:prstGeom prst="rect">
            <a:avLst/>
          </a:prstGeom>
          <a:noFill/>
          <a:ln w="9525">
            <a:noFill/>
            <a:miter lim="800000"/>
            <a:headEnd/>
            <a:tailEnd/>
          </a:ln>
          <a:effectLst/>
        </p:spPr>
      </p:pic>
      <p:pic>
        <p:nvPicPr>
          <p:cNvPr id="304132" name="Picture 4"/>
          <p:cNvPicPr>
            <a:picLocks noChangeAspect="1" noChangeArrowheads="1"/>
          </p:cNvPicPr>
          <p:nvPr/>
        </p:nvPicPr>
        <p:blipFill>
          <a:blip r:embed="rId3"/>
          <a:srcRect/>
          <a:stretch>
            <a:fillRect/>
          </a:stretch>
        </p:blipFill>
        <p:spPr bwMode="auto">
          <a:xfrm>
            <a:off x="3381357" y="3286125"/>
            <a:ext cx="2543175" cy="333375"/>
          </a:xfrm>
          <a:prstGeom prst="rect">
            <a:avLst/>
          </a:prstGeom>
          <a:noFill/>
          <a:ln w="9525">
            <a:noFill/>
            <a:miter lim="800000"/>
            <a:headEnd/>
            <a:tailEnd/>
          </a:ln>
          <a:effectLst/>
        </p:spPr>
      </p:pic>
      <p:sp>
        <p:nvSpPr>
          <p:cNvPr id="7" name="TextBox 6"/>
          <p:cNvSpPr txBox="1"/>
          <p:nvPr/>
        </p:nvSpPr>
        <p:spPr>
          <a:xfrm>
            <a:off x="2238348" y="1214422"/>
            <a:ext cx="4071966" cy="523220"/>
          </a:xfrm>
          <a:prstGeom prst="rect">
            <a:avLst/>
          </a:prstGeom>
          <a:noFill/>
        </p:spPr>
        <p:txBody>
          <a:bodyPr wrap="square" rtlCol="0">
            <a:spAutoFit/>
          </a:bodyPr>
          <a:lstStyle/>
          <a:p>
            <a:r>
              <a:rPr lang="en-IN" sz="2800" dirty="0">
                <a:latin typeface="Times New Roman" pitchFamily="18" charset="0"/>
                <a:cs typeface="Times New Roman" pitchFamily="18" charset="0"/>
              </a:rPr>
              <a:t>Initialize w as w(t)</a:t>
            </a:r>
            <a:endParaRPr lang="en-IN" sz="2800" dirty="0">
              <a:latin typeface="Times New Roman" pitchFamily="18" charset="0"/>
              <a:cs typeface="Times New Roman" pitchFamily="18" charset="0"/>
            </a:endParaRPr>
          </a:p>
        </p:txBody>
      </p:sp>
      <p:pic>
        <p:nvPicPr>
          <p:cNvPr id="304133" name="Picture 5"/>
          <p:cNvPicPr>
            <a:picLocks noChangeAspect="1" noChangeArrowheads="1"/>
          </p:cNvPicPr>
          <p:nvPr/>
        </p:nvPicPr>
        <p:blipFill>
          <a:blip r:embed="rId4"/>
          <a:srcRect/>
          <a:stretch>
            <a:fillRect/>
          </a:stretch>
        </p:blipFill>
        <p:spPr bwMode="auto">
          <a:xfrm>
            <a:off x="3095605" y="3714752"/>
            <a:ext cx="6638925" cy="3009900"/>
          </a:xfrm>
          <a:prstGeom prst="rect">
            <a:avLst/>
          </a:prstGeom>
          <a:noFill/>
          <a:ln w="9525">
            <a:noFill/>
            <a:miter lim="800000"/>
            <a:headEnd/>
            <a:tailEnd/>
          </a:ln>
          <a:effectLst/>
        </p:spPr>
      </p:pic>
    </p:spTree>
    <p:extLst>
      <p:ext uri="{BB962C8B-B14F-4D97-AF65-F5344CB8AC3E}">
        <p14:creationId xmlns:p14="http://schemas.microsoft.com/office/powerpoint/2010/main" val="600265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41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41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4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4034" y="0"/>
            <a:ext cx="8229600" cy="1143000"/>
          </a:xfrm>
        </p:spPr>
        <p:txBody>
          <a:bodyPr/>
          <a:lstStyle/>
          <a:p>
            <a:r>
              <a:rPr lang="en-US" dirty="0" smtClean="0">
                <a:latin typeface="Times New Roman" pitchFamily="18" charset="0"/>
                <a:cs typeface="Times New Roman" pitchFamily="18" charset="0"/>
              </a:rPr>
              <a:t>Conclusion</a:t>
            </a:r>
            <a:endParaRPr lang="en-US" dirty="0">
              <a:latin typeface="Times New Roman" pitchFamily="18" charset="0"/>
              <a:cs typeface="Times New Roman" pitchFamily="18" charset="0"/>
            </a:endParaRPr>
          </a:p>
        </p:txBody>
      </p:sp>
      <p:sp>
        <p:nvSpPr>
          <p:cNvPr id="3" name="Content Placeholder 2"/>
          <p:cNvSpPr>
            <a:spLocks noGrp="1"/>
          </p:cNvSpPr>
          <p:nvPr>
            <p:ph sz="quarter" idx="1"/>
          </p:nvPr>
        </p:nvSpPr>
        <p:spPr/>
        <p:txBody>
          <a:bodyPr/>
          <a:lstStyle/>
          <a:p>
            <a:r>
              <a:rPr lang="en-US" dirty="0" smtClean="0">
                <a:latin typeface="Times New Roman" pitchFamily="18" charset="0"/>
                <a:cs typeface="Times New Roman" pitchFamily="18" charset="0"/>
              </a:rPr>
              <a:t>Logistic Regression</a:t>
            </a:r>
          </a:p>
          <a:p>
            <a:pPr lvl="1"/>
            <a:r>
              <a:rPr lang="en-US" dirty="0" smtClean="0">
                <a:latin typeface="Times New Roman" pitchFamily="18" charset="0"/>
                <a:cs typeface="Times New Roman" pitchFamily="18" charset="0"/>
              </a:rPr>
              <a:t>Classifier: Logistic idea + Linear Regression</a:t>
            </a:r>
          </a:p>
          <a:p>
            <a:pPr lvl="1"/>
            <a:r>
              <a:rPr lang="en-US" dirty="0" smtClean="0">
                <a:latin typeface="Times New Roman" pitchFamily="18" charset="0"/>
                <a:cs typeface="Times New Roman" pitchFamily="18" charset="0"/>
              </a:rPr>
              <a:t>Discriminative model (</a:t>
            </a:r>
            <a:r>
              <a:rPr lang="en-US" dirty="0" err="1" smtClean="0">
                <a:latin typeface="Times New Roman" pitchFamily="18" charset="0"/>
                <a:cs typeface="Times New Roman" pitchFamily="18" charset="0"/>
              </a:rPr>
              <a:t>vs</a:t>
            </a:r>
            <a:r>
              <a:rPr lang="en-US" dirty="0" smtClean="0">
                <a:latin typeface="Times New Roman" pitchFamily="18" charset="0"/>
                <a:cs typeface="Times New Roman" pitchFamily="18" charset="0"/>
              </a:rPr>
              <a:t> Generative model)</a:t>
            </a:r>
          </a:p>
          <a:p>
            <a:pPr lvl="1"/>
            <a:r>
              <a:rPr lang="en-US" dirty="0" smtClean="0">
                <a:latin typeface="Times New Roman" pitchFamily="18" charset="0"/>
                <a:cs typeface="Times New Roman" pitchFamily="18" charset="0"/>
              </a:rPr>
              <a:t>Parameters – feature weights</a:t>
            </a:r>
          </a:p>
          <a:p>
            <a:pPr lvl="1"/>
            <a:r>
              <a:rPr lang="en-US" dirty="0" smtClean="0">
                <a:latin typeface="Times New Roman" pitchFamily="18" charset="0"/>
                <a:cs typeface="Times New Roman" pitchFamily="18" charset="0"/>
              </a:rPr>
              <a:t>Estimation – ML estimation </a:t>
            </a:r>
          </a:p>
          <a:p>
            <a:pPr lvl="1"/>
            <a:r>
              <a:rPr lang="en-US" dirty="0" smtClean="0">
                <a:latin typeface="Times New Roman" pitchFamily="18" charset="0"/>
                <a:cs typeface="Times New Roman" pitchFamily="18" charset="0"/>
              </a:rPr>
              <a:t>Gradient Descent (Iterative Method)</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84267950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Times New Roman" pitchFamily="18" charset="0"/>
                <a:cs typeface="Times New Roman" pitchFamily="18" charset="0"/>
              </a:rPr>
              <a:t>Linear Model Summary</a:t>
            </a:r>
            <a:endParaRPr lang="en-IN" dirty="0">
              <a:latin typeface="Times New Roman" pitchFamily="18" charset="0"/>
              <a:cs typeface="Times New Roman" pitchFamily="18" charset="0"/>
            </a:endParaRPr>
          </a:p>
        </p:txBody>
      </p:sp>
      <p:pic>
        <p:nvPicPr>
          <p:cNvPr id="305154" name="Picture 2"/>
          <p:cNvPicPr>
            <a:picLocks noGrp="1" noChangeAspect="1" noChangeArrowheads="1"/>
          </p:cNvPicPr>
          <p:nvPr>
            <p:ph idx="1"/>
          </p:nvPr>
        </p:nvPicPr>
        <p:blipFill>
          <a:blip r:embed="rId2"/>
          <a:srcRect/>
          <a:stretch>
            <a:fillRect/>
          </a:stretch>
        </p:blipFill>
        <p:spPr bwMode="auto">
          <a:xfrm>
            <a:off x="2666977" y="1857365"/>
            <a:ext cx="7172325" cy="2219325"/>
          </a:xfrm>
          <a:prstGeom prst="rect">
            <a:avLst/>
          </a:prstGeom>
          <a:noFill/>
          <a:ln w="9525">
            <a:noFill/>
            <a:miter lim="800000"/>
            <a:headEnd/>
            <a:tailEnd/>
          </a:ln>
          <a:effectLst/>
        </p:spPr>
      </p:pic>
    </p:spTree>
    <p:extLst>
      <p:ext uri="{BB962C8B-B14F-4D97-AF65-F5344CB8AC3E}">
        <p14:creationId xmlns:p14="http://schemas.microsoft.com/office/powerpoint/2010/main" val="6794591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logo with a blue and green design&#10;&#10;Description automatically generated">
            <a:extLst>
              <a:ext uri="{FF2B5EF4-FFF2-40B4-BE49-F238E27FC236}">
                <a16:creationId xmlns:a16="http://schemas.microsoft.com/office/drawing/2014/main" id="{CB2E3B9A-84DD-F547-3E5B-B66B2BE2DFC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3941" y="6288740"/>
            <a:ext cx="534533" cy="540000"/>
          </a:xfrm>
        </p:spPr>
      </p:pic>
      <p:pic>
        <p:nvPicPr>
          <p:cNvPr id="13" name="Picture 12" descr="A blue and white logo&#10;&#10;Description automatically generated">
            <a:extLst>
              <a:ext uri="{FF2B5EF4-FFF2-40B4-BE49-F238E27FC236}">
                <a16:creationId xmlns:a16="http://schemas.microsoft.com/office/drawing/2014/main" id="{197B6D35-0A60-34D8-7350-EC0D7D76DE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628059" y="6288740"/>
            <a:ext cx="540000" cy="540000"/>
          </a:xfrm>
          <a:prstGeom prst="rect">
            <a:avLst/>
          </a:prstGeom>
        </p:spPr>
      </p:pic>
      <p:grpSp>
        <p:nvGrpSpPr>
          <p:cNvPr id="2" name="Group 1">
            <a:extLst>
              <a:ext uri="{FF2B5EF4-FFF2-40B4-BE49-F238E27FC236}">
                <a16:creationId xmlns:a16="http://schemas.microsoft.com/office/drawing/2014/main" id="{60382C53-0AC2-0C1C-8441-2FF47CB01405}"/>
              </a:ext>
            </a:extLst>
          </p:cNvPr>
          <p:cNvGrpSpPr/>
          <p:nvPr/>
        </p:nvGrpSpPr>
        <p:grpSpPr>
          <a:xfrm>
            <a:off x="23940" y="-1"/>
            <a:ext cx="12096277" cy="1112781"/>
            <a:chOff x="0" y="0"/>
            <a:chExt cx="12192000" cy="1008000"/>
          </a:xfrm>
        </p:grpSpPr>
        <p:sp>
          <p:nvSpPr>
            <p:cNvPr id="14" name="Rectangle 13">
              <a:extLst>
                <a:ext uri="{FF2B5EF4-FFF2-40B4-BE49-F238E27FC236}">
                  <a16:creationId xmlns:a16="http://schemas.microsoft.com/office/drawing/2014/main" id="{4ED3BF48-B0B7-0CD8-DAA9-7708E3928839}"/>
                </a:ext>
              </a:extLst>
            </p:cNvPr>
            <p:cNvSpPr/>
            <p:nvPr/>
          </p:nvSpPr>
          <p:spPr>
            <a:xfrm>
              <a:off x="0" y="0"/>
              <a:ext cx="12192000" cy="900000"/>
            </a:xfrm>
            <a:prstGeom prst="rect">
              <a:avLst/>
            </a:prstGeom>
            <a:solidFill>
              <a:srgbClr val="5587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47945431-314A-D0EA-DE2A-E9CAC16F5483}"/>
                </a:ext>
              </a:extLst>
            </p:cNvPr>
            <p:cNvSpPr/>
            <p:nvPr/>
          </p:nvSpPr>
          <p:spPr>
            <a:xfrm>
              <a:off x="0" y="900000"/>
              <a:ext cx="12192000" cy="108000"/>
            </a:xfrm>
            <a:prstGeom prst="rect">
              <a:avLst/>
            </a:prstGeom>
            <a:solidFill>
              <a:srgbClr val="86C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 name="Title 1">
            <a:extLst>
              <a:ext uri="{FF2B5EF4-FFF2-40B4-BE49-F238E27FC236}">
                <a16:creationId xmlns:a16="http://schemas.microsoft.com/office/drawing/2014/main" id="{01CB1B04-9D91-9129-9747-55103BEDCADD}"/>
              </a:ext>
            </a:extLst>
          </p:cNvPr>
          <p:cNvSpPr txBox="1">
            <a:spLocks/>
          </p:cNvSpPr>
          <p:nvPr/>
        </p:nvSpPr>
        <p:spPr>
          <a:xfrm>
            <a:off x="23940" y="-212782"/>
            <a:ext cx="121680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algn="ctr">
              <a:lnSpc>
                <a:spcPct val="107000"/>
              </a:lnSpc>
              <a:spcBef>
                <a:spcPts val="0"/>
              </a:spcBef>
              <a:spcAft>
                <a:spcPts val="800"/>
              </a:spcAft>
            </a:pPr>
            <a:r>
              <a:rPr lang="en-US" b="1" dirty="0" smtClean="0">
                <a:solidFill>
                  <a:schemeClr val="bg1"/>
                </a:solidFill>
                <a:latin typeface="+mn-lt"/>
                <a:ea typeface="Calibri" panose="020F0502020204030204" pitchFamily="34" charset="0"/>
                <a:cs typeface="Mangal" panose="02040503050203030202" pitchFamily="18" charset="0"/>
              </a:rPr>
              <a:t>Terminologies in ML</a:t>
            </a:r>
            <a:endParaRPr lang="en-US" dirty="0">
              <a:solidFill>
                <a:schemeClr val="bg1"/>
              </a:solidFill>
              <a:effectLst/>
              <a:latin typeface="+mn-lt"/>
              <a:ea typeface="Calibri" panose="020F0502020204030204" pitchFamily="34" charset="0"/>
              <a:cs typeface="Mangal" panose="02040503050203030202" pitchFamily="18" charset="0"/>
            </a:endParaRPr>
          </a:p>
        </p:txBody>
      </p:sp>
      <p:sp>
        <p:nvSpPr>
          <p:cNvPr id="7" name="TextBox 6">
            <a:extLst>
              <a:ext uri="{FF2B5EF4-FFF2-40B4-BE49-F238E27FC236}">
                <a16:creationId xmlns:a16="http://schemas.microsoft.com/office/drawing/2014/main" id="{0A103CAC-D7E4-40D5-E07E-0250FF08E216}"/>
              </a:ext>
            </a:extLst>
          </p:cNvPr>
          <p:cNvSpPr txBox="1"/>
          <p:nvPr/>
        </p:nvSpPr>
        <p:spPr>
          <a:xfrm>
            <a:off x="3047215" y="3136070"/>
            <a:ext cx="6094428" cy="373757"/>
          </a:xfrm>
          <a:prstGeom prst="rect">
            <a:avLst/>
          </a:prstGeom>
          <a:noFill/>
        </p:spPr>
        <p:txBody>
          <a:bodyPr wrap="square">
            <a:spAutoFit/>
          </a:bodyPr>
          <a:lstStyle/>
          <a:p>
            <a:pPr marL="0" marR="0" algn="just">
              <a:lnSpc>
                <a:spcPct val="107000"/>
              </a:lnSpc>
              <a:spcBef>
                <a:spcPts val="0"/>
              </a:spcBef>
              <a:spcAft>
                <a:spcPts val="800"/>
              </a:spcAft>
            </a:pPr>
            <a:r>
              <a:rPr lang="en-US" b="1" dirty="0">
                <a:solidFill>
                  <a:schemeClr val="bg1"/>
                </a:solidFill>
                <a:effectLst/>
                <a:latin typeface="Cambria" panose="02040503050406030204" pitchFamily="18" charset="0"/>
                <a:ea typeface="Calibri" panose="020F0502020204030204" pitchFamily="34" charset="0"/>
                <a:cs typeface="Mangal" panose="02040503050203030202" pitchFamily="18" charset="0"/>
              </a:rPr>
              <a:t>4.4 Faculty and Staff Matters</a:t>
            </a:r>
            <a:endParaRPr lang="en-US"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p:txBody>
      </p:sp>
      <p:sp>
        <p:nvSpPr>
          <p:cNvPr id="10" name="TextBox 9"/>
          <p:cNvSpPr txBox="1"/>
          <p:nvPr/>
        </p:nvSpPr>
        <p:spPr>
          <a:xfrm>
            <a:off x="241520" y="1206334"/>
            <a:ext cx="11386539" cy="523220"/>
          </a:xfrm>
          <a:prstGeom prst="rect">
            <a:avLst/>
          </a:prstGeom>
          <a:noFill/>
        </p:spPr>
        <p:txBody>
          <a:bodyPr wrap="square" rtlCol="0">
            <a:spAutoFit/>
          </a:bodyPr>
          <a:lstStyle/>
          <a:p>
            <a:r>
              <a:rPr lang="en-US" sz="2800" dirty="0" smtClean="0"/>
              <a:t>In “CLASSIFICATION”, we “BUILD” a model, that assigns a label to a Data point</a:t>
            </a:r>
          </a:p>
        </p:txBody>
      </p:sp>
      <p:pic>
        <p:nvPicPr>
          <p:cNvPr id="12290" name="Picture 2" descr="SVM Vs Neural Network | Baeldung on Computer Scien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3889" y="2115125"/>
            <a:ext cx="6781800" cy="260985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511520" y="5317994"/>
            <a:ext cx="11386539" cy="954107"/>
          </a:xfrm>
          <a:prstGeom prst="rect">
            <a:avLst/>
          </a:prstGeom>
          <a:noFill/>
        </p:spPr>
        <p:txBody>
          <a:bodyPr wrap="square" rtlCol="0">
            <a:spAutoFit/>
          </a:bodyPr>
          <a:lstStyle/>
          <a:p>
            <a:r>
              <a:rPr lang="en-US" sz="2800" dirty="0" smtClean="0"/>
              <a:t>Say,  DOGS are represented as</a:t>
            </a:r>
          </a:p>
          <a:p>
            <a:r>
              <a:rPr lang="en-US" sz="2800" dirty="0"/>
              <a:t> </a:t>
            </a:r>
            <a:r>
              <a:rPr lang="en-US" sz="2800" dirty="0" smtClean="0"/>
              <a:t>        CATS </a:t>
            </a:r>
            <a:r>
              <a:rPr lang="en-US" sz="2800" dirty="0"/>
              <a:t>are represented as </a:t>
            </a:r>
            <a:endParaRPr lang="en-US" sz="2800" dirty="0" smtClean="0"/>
          </a:p>
        </p:txBody>
      </p:sp>
      <p:sp>
        <p:nvSpPr>
          <p:cNvPr id="5" name="Rectangle 4"/>
          <p:cNvSpPr/>
          <p:nvPr/>
        </p:nvSpPr>
        <p:spPr>
          <a:xfrm>
            <a:off x="5123870" y="5390915"/>
            <a:ext cx="286328" cy="260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Isosceles Triangle 5"/>
          <p:cNvSpPr/>
          <p:nvPr/>
        </p:nvSpPr>
        <p:spPr>
          <a:xfrm>
            <a:off x="5130795" y="5861147"/>
            <a:ext cx="300186" cy="30357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p:cNvSpPr txBox="1"/>
          <p:nvPr/>
        </p:nvSpPr>
        <p:spPr>
          <a:xfrm>
            <a:off x="6585378" y="5089923"/>
            <a:ext cx="4416970" cy="1384995"/>
          </a:xfrm>
          <a:prstGeom prst="rect">
            <a:avLst/>
          </a:prstGeom>
          <a:noFill/>
        </p:spPr>
        <p:txBody>
          <a:bodyPr wrap="square" rtlCol="0">
            <a:spAutoFit/>
          </a:bodyPr>
          <a:lstStyle/>
          <a:p>
            <a:r>
              <a:rPr lang="en-US" sz="2800" dirty="0" smtClean="0"/>
              <a:t>Job of the Model is to determine the boundary that separates the two classes</a:t>
            </a:r>
          </a:p>
        </p:txBody>
      </p:sp>
    </p:spTree>
    <p:extLst>
      <p:ext uri="{BB962C8B-B14F-4D97-AF65-F5344CB8AC3E}">
        <p14:creationId xmlns:p14="http://schemas.microsoft.com/office/powerpoint/2010/main" val="4230482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logo with a blue and green design&#10;&#10;Description automatically generated">
            <a:extLst>
              <a:ext uri="{FF2B5EF4-FFF2-40B4-BE49-F238E27FC236}">
                <a16:creationId xmlns:a16="http://schemas.microsoft.com/office/drawing/2014/main" id="{CB2E3B9A-84DD-F547-3E5B-B66B2BE2DFC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3941" y="6288740"/>
            <a:ext cx="534533" cy="540000"/>
          </a:xfrm>
        </p:spPr>
      </p:pic>
      <p:pic>
        <p:nvPicPr>
          <p:cNvPr id="13" name="Picture 12" descr="A blue and white logo&#10;&#10;Description automatically generated">
            <a:extLst>
              <a:ext uri="{FF2B5EF4-FFF2-40B4-BE49-F238E27FC236}">
                <a16:creationId xmlns:a16="http://schemas.microsoft.com/office/drawing/2014/main" id="{197B6D35-0A60-34D8-7350-EC0D7D76DE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628059" y="6288740"/>
            <a:ext cx="540000" cy="540000"/>
          </a:xfrm>
          <a:prstGeom prst="rect">
            <a:avLst/>
          </a:prstGeom>
        </p:spPr>
      </p:pic>
      <p:grpSp>
        <p:nvGrpSpPr>
          <p:cNvPr id="2" name="Group 1">
            <a:extLst>
              <a:ext uri="{FF2B5EF4-FFF2-40B4-BE49-F238E27FC236}">
                <a16:creationId xmlns:a16="http://schemas.microsoft.com/office/drawing/2014/main" id="{60382C53-0AC2-0C1C-8441-2FF47CB01405}"/>
              </a:ext>
            </a:extLst>
          </p:cNvPr>
          <p:cNvGrpSpPr/>
          <p:nvPr/>
        </p:nvGrpSpPr>
        <p:grpSpPr>
          <a:xfrm>
            <a:off x="23940" y="-1"/>
            <a:ext cx="12096277" cy="1112781"/>
            <a:chOff x="0" y="0"/>
            <a:chExt cx="12192000" cy="1008000"/>
          </a:xfrm>
        </p:grpSpPr>
        <p:sp>
          <p:nvSpPr>
            <p:cNvPr id="14" name="Rectangle 13">
              <a:extLst>
                <a:ext uri="{FF2B5EF4-FFF2-40B4-BE49-F238E27FC236}">
                  <a16:creationId xmlns:a16="http://schemas.microsoft.com/office/drawing/2014/main" id="{4ED3BF48-B0B7-0CD8-DAA9-7708E3928839}"/>
                </a:ext>
              </a:extLst>
            </p:cNvPr>
            <p:cNvSpPr/>
            <p:nvPr/>
          </p:nvSpPr>
          <p:spPr>
            <a:xfrm>
              <a:off x="0" y="0"/>
              <a:ext cx="12192000" cy="900000"/>
            </a:xfrm>
            <a:prstGeom prst="rect">
              <a:avLst/>
            </a:prstGeom>
            <a:solidFill>
              <a:srgbClr val="5587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47945431-314A-D0EA-DE2A-E9CAC16F5483}"/>
                </a:ext>
              </a:extLst>
            </p:cNvPr>
            <p:cNvSpPr/>
            <p:nvPr/>
          </p:nvSpPr>
          <p:spPr>
            <a:xfrm>
              <a:off x="0" y="900000"/>
              <a:ext cx="12192000" cy="108000"/>
            </a:xfrm>
            <a:prstGeom prst="rect">
              <a:avLst/>
            </a:prstGeom>
            <a:solidFill>
              <a:srgbClr val="86C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 name="Title 1">
            <a:extLst>
              <a:ext uri="{FF2B5EF4-FFF2-40B4-BE49-F238E27FC236}">
                <a16:creationId xmlns:a16="http://schemas.microsoft.com/office/drawing/2014/main" id="{01CB1B04-9D91-9129-9747-55103BEDCADD}"/>
              </a:ext>
            </a:extLst>
          </p:cNvPr>
          <p:cNvSpPr txBox="1">
            <a:spLocks/>
          </p:cNvSpPr>
          <p:nvPr/>
        </p:nvSpPr>
        <p:spPr>
          <a:xfrm>
            <a:off x="23940" y="-212782"/>
            <a:ext cx="121680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algn="ctr">
              <a:lnSpc>
                <a:spcPct val="107000"/>
              </a:lnSpc>
              <a:spcBef>
                <a:spcPts val="0"/>
              </a:spcBef>
              <a:spcAft>
                <a:spcPts val="800"/>
              </a:spcAft>
            </a:pPr>
            <a:r>
              <a:rPr lang="en-US" b="1" dirty="0" smtClean="0">
                <a:solidFill>
                  <a:schemeClr val="bg1"/>
                </a:solidFill>
                <a:latin typeface="+mn-lt"/>
                <a:ea typeface="Calibri" panose="020F0502020204030204" pitchFamily="34" charset="0"/>
                <a:cs typeface="Mangal" panose="02040503050203030202" pitchFamily="18" charset="0"/>
              </a:rPr>
              <a:t>Terminologies in ML</a:t>
            </a:r>
            <a:endParaRPr lang="en-US" dirty="0">
              <a:solidFill>
                <a:schemeClr val="bg1"/>
              </a:solidFill>
              <a:effectLst/>
              <a:latin typeface="+mn-lt"/>
              <a:ea typeface="Calibri" panose="020F0502020204030204" pitchFamily="34" charset="0"/>
              <a:cs typeface="Mangal" panose="02040503050203030202" pitchFamily="18" charset="0"/>
            </a:endParaRPr>
          </a:p>
        </p:txBody>
      </p:sp>
      <p:sp>
        <p:nvSpPr>
          <p:cNvPr id="7" name="TextBox 6">
            <a:extLst>
              <a:ext uri="{FF2B5EF4-FFF2-40B4-BE49-F238E27FC236}">
                <a16:creationId xmlns:a16="http://schemas.microsoft.com/office/drawing/2014/main" id="{0A103CAC-D7E4-40D5-E07E-0250FF08E216}"/>
              </a:ext>
            </a:extLst>
          </p:cNvPr>
          <p:cNvSpPr txBox="1"/>
          <p:nvPr/>
        </p:nvSpPr>
        <p:spPr>
          <a:xfrm>
            <a:off x="3047215" y="3136070"/>
            <a:ext cx="6094428" cy="373757"/>
          </a:xfrm>
          <a:prstGeom prst="rect">
            <a:avLst/>
          </a:prstGeom>
          <a:noFill/>
        </p:spPr>
        <p:txBody>
          <a:bodyPr wrap="square">
            <a:spAutoFit/>
          </a:bodyPr>
          <a:lstStyle/>
          <a:p>
            <a:pPr marL="0" marR="0" algn="just">
              <a:lnSpc>
                <a:spcPct val="107000"/>
              </a:lnSpc>
              <a:spcBef>
                <a:spcPts val="0"/>
              </a:spcBef>
              <a:spcAft>
                <a:spcPts val="800"/>
              </a:spcAft>
            </a:pPr>
            <a:r>
              <a:rPr lang="en-US" b="1" dirty="0">
                <a:solidFill>
                  <a:schemeClr val="bg1"/>
                </a:solidFill>
                <a:effectLst/>
                <a:latin typeface="Cambria" panose="02040503050406030204" pitchFamily="18" charset="0"/>
                <a:ea typeface="Calibri" panose="020F0502020204030204" pitchFamily="34" charset="0"/>
                <a:cs typeface="Mangal" panose="02040503050203030202" pitchFamily="18" charset="0"/>
              </a:rPr>
              <a:t>4.4 Faculty and Staff Matters</a:t>
            </a:r>
            <a:endParaRPr lang="en-US"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p:txBody>
      </p:sp>
      <p:sp>
        <p:nvSpPr>
          <p:cNvPr id="10" name="TextBox 9"/>
          <p:cNvSpPr txBox="1"/>
          <p:nvPr/>
        </p:nvSpPr>
        <p:spPr>
          <a:xfrm>
            <a:off x="241520" y="1030844"/>
            <a:ext cx="10672913" cy="1815882"/>
          </a:xfrm>
          <a:prstGeom prst="rect">
            <a:avLst/>
          </a:prstGeom>
          <a:noFill/>
        </p:spPr>
        <p:txBody>
          <a:bodyPr wrap="square" rtlCol="0">
            <a:spAutoFit/>
          </a:bodyPr>
          <a:lstStyle/>
          <a:p>
            <a:r>
              <a:rPr lang="en-US" sz="2800" dirty="0" smtClean="0"/>
              <a:t>Task – What is the Objective ?</a:t>
            </a:r>
          </a:p>
          <a:p>
            <a:endParaRPr lang="en-US" sz="2800" dirty="0"/>
          </a:p>
          <a:p>
            <a:r>
              <a:rPr lang="en-US" sz="2800" dirty="0" smtClean="0"/>
              <a:t>Given 2 sets of images, say collection of Triangles and squares</a:t>
            </a:r>
          </a:p>
          <a:p>
            <a:endParaRPr lang="en-US" sz="2800" dirty="0" smtClean="0"/>
          </a:p>
        </p:txBody>
      </p:sp>
      <p:sp>
        <p:nvSpPr>
          <p:cNvPr id="5" name="Isosceles Triangle 4"/>
          <p:cNvSpPr/>
          <p:nvPr/>
        </p:nvSpPr>
        <p:spPr>
          <a:xfrm>
            <a:off x="1157591" y="3307404"/>
            <a:ext cx="933856" cy="7587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Isosceles Triangle 17"/>
          <p:cNvSpPr/>
          <p:nvPr/>
        </p:nvSpPr>
        <p:spPr>
          <a:xfrm>
            <a:off x="969523" y="4646579"/>
            <a:ext cx="1452664" cy="138163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p:cNvSpPr/>
          <p:nvPr/>
        </p:nvSpPr>
        <p:spPr>
          <a:xfrm rot="19515241">
            <a:off x="2332033" y="3678174"/>
            <a:ext cx="1550741" cy="109421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Isosceles Triangle 21"/>
          <p:cNvSpPr/>
          <p:nvPr/>
        </p:nvSpPr>
        <p:spPr>
          <a:xfrm rot="19016005">
            <a:off x="2957209" y="5269453"/>
            <a:ext cx="1023862" cy="68387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7140102" y="3136070"/>
            <a:ext cx="719847" cy="6090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8421796" y="3229583"/>
            <a:ext cx="1315591" cy="11246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p:cNvSpPr/>
          <p:nvPr/>
        </p:nvSpPr>
        <p:spPr>
          <a:xfrm rot="19753688">
            <a:off x="7002728" y="4288962"/>
            <a:ext cx="1047517" cy="895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p:cNvSpPr/>
          <p:nvPr/>
        </p:nvSpPr>
        <p:spPr>
          <a:xfrm rot="2335550">
            <a:off x="8734165" y="4898111"/>
            <a:ext cx="1434573" cy="12394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56338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logo with a blue and green design&#10;&#10;Description automatically generated">
            <a:extLst>
              <a:ext uri="{FF2B5EF4-FFF2-40B4-BE49-F238E27FC236}">
                <a16:creationId xmlns:a16="http://schemas.microsoft.com/office/drawing/2014/main" id="{CB2E3B9A-84DD-F547-3E5B-B66B2BE2DFC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3941" y="6288740"/>
            <a:ext cx="534533" cy="540000"/>
          </a:xfrm>
        </p:spPr>
      </p:pic>
      <p:pic>
        <p:nvPicPr>
          <p:cNvPr id="13" name="Picture 12" descr="A blue and white logo&#10;&#10;Description automatically generated">
            <a:extLst>
              <a:ext uri="{FF2B5EF4-FFF2-40B4-BE49-F238E27FC236}">
                <a16:creationId xmlns:a16="http://schemas.microsoft.com/office/drawing/2014/main" id="{197B6D35-0A60-34D8-7350-EC0D7D76DE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628059" y="6288740"/>
            <a:ext cx="540000" cy="540000"/>
          </a:xfrm>
          <a:prstGeom prst="rect">
            <a:avLst/>
          </a:prstGeom>
        </p:spPr>
      </p:pic>
      <p:grpSp>
        <p:nvGrpSpPr>
          <p:cNvPr id="2" name="Group 1">
            <a:extLst>
              <a:ext uri="{FF2B5EF4-FFF2-40B4-BE49-F238E27FC236}">
                <a16:creationId xmlns:a16="http://schemas.microsoft.com/office/drawing/2014/main" id="{60382C53-0AC2-0C1C-8441-2FF47CB01405}"/>
              </a:ext>
            </a:extLst>
          </p:cNvPr>
          <p:cNvGrpSpPr/>
          <p:nvPr/>
        </p:nvGrpSpPr>
        <p:grpSpPr>
          <a:xfrm>
            <a:off x="23940" y="-1"/>
            <a:ext cx="12096277" cy="1112781"/>
            <a:chOff x="0" y="0"/>
            <a:chExt cx="12192000" cy="1008000"/>
          </a:xfrm>
        </p:grpSpPr>
        <p:sp>
          <p:nvSpPr>
            <p:cNvPr id="14" name="Rectangle 13">
              <a:extLst>
                <a:ext uri="{FF2B5EF4-FFF2-40B4-BE49-F238E27FC236}">
                  <a16:creationId xmlns:a16="http://schemas.microsoft.com/office/drawing/2014/main" id="{4ED3BF48-B0B7-0CD8-DAA9-7708E3928839}"/>
                </a:ext>
              </a:extLst>
            </p:cNvPr>
            <p:cNvSpPr/>
            <p:nvPr/>
          </p:nvSpPr>
          <p:spPr>
            <a:xfrm>
              <a:off x="0" y="0"/>
              <a:ext cx="12192000" cy="900000"/>
            </a:xfrm>
            <a:prstGeom prst="rect">
              <a:avLst/>
            </a:prstGeom>
            <a:solidFill>
              <a:srgbClr val="5587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47945431-314A-D0EA-DE2A-E9CAC16F5483}"/>
                </a:ext>
              </a:extLst>
            </p:cNvPr>
            <p:cNvSpPr/>
            <p:nvPr/>
          </p:nvSpPr>
          <p:spPr>
            <a:xfrm>
              <a:off x="0" y="900000"/>
              <a:ext cx="12192000" cy="108000"/>
            </a:xfrm>
            <a:prstGeom prst="rect">
              <a:avLst/>
            </a:prstGeom>
            <a:solidFill>
              <a:srgbClr val="86C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 name="Title 1">
            <a:extLst>
              <a:ext uri="{FF2B5EF4-FFF2-40B4-BE49-F238E27FC236}">
                <a16:creationId xmlns:a16="http://schemas.microsoft.com/office/drawing/2014/main" id="{01CB1B04-9D91-9129-9747-55103BEDCADD}"/>
              </a:ext>
            </a:extLst>
          </p:cNvPr>
          <p:cNvSpPr txBox="1">
            <a:spLocks/>
          </p:cNvSpPr>
          <p:nvPr/>
        </p:nvSpPr>
        <p:spPr>
          <a:xfrm>
            <a:off x="23940" y="-212782"/>
            <a:ext cx="121680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algn="ctr">
              <a:lnSpc>
                <a:spcPct val="107000"/>
              </a:lnSpc>
              <a:spcBef>
                <a:spcPts val="0"/>
              </a:spcBef>
              <a:spcAft>
                <a:spcPts val="800"/>
              </a:spcAft>
            </a:pPr>
            <a:r>
              <a:rPr lang="en-US" b="1" dirty="0" smtClean="0">
                <a:solidFill>
                  <a:schemeClr val="bg1"/>
                </a:solidFill>
                <a:latin typeface="+mn-lt"/>
                <a:ea typeface="Calibri" panose="020F0502020204030204" pitchFamily="34" charset="0"/>
                <a:cs typeface="Mangal" panose="02040503050203030202" pitchFamily="18" charset="0"/>
              </a:rPr>
              <a:t>Terminologies in ML</a:t>
            </a:r>
            <a:endParaRPr lang="en-US" dirty="0">
              <a:solidFill>
                <a:schemeClr val="bg1"/>
              </a:solidFill>
              <a:effectLst/>
              <a:latin typeface="+mn-lt"/>
              <a:ea typeface="Calibri" panose="020F0502020204030204" pitchFamily="34" charset="0"/>
              <a:cs typeface="Mangal" panose="02040503050203030202" pitchFamily="18" charset="0"/>
            </a:endParaRPr>
          </a:p>
        </p:txBody>
      </p:sp>
      <p:sp>
        <p:nvSpPr>
          <p:cNvPr id="7" name="TextBox 6">
            <a:extLst>
              <a:ext uri="{FF2B5EF4-FFF2-40B4-BE49-F238E27FC236}">
                <a16:creationId xmlns:a16="http://schemas.microsoft.com/office/drawing/2014/main" id="{0A103CAC-D7E4-40D5-E07E-0250FF08E216}"/>
              </a:ext>
            </a:extLst>
          </p:cNvPr>
          <p:cNvSpPr txBox="1"/>
          <p:nvPr/>
        </p:nvSpPr>
        <p:spPr>
          <a:xfrm>
            <a:off x="3047215" y="3136070"/>
            <a:ext cx="6094428" cy="373757"/>
          </a:xfrm>
          <a:prstGeom prst="rect">
            <a:avLst/>
          </a:prstGeom>
          <a:noFill/>
        </p:spPr>
        <p:txBody>
          <a:bodyPr wrap="square">
            <a:spAutoFit/>
          </a:bodyPr>
          <a:lstStyle/>
          <a:p>
            <a:pPr marL="0" marR="0" algn="just">
              <a:lnSpc>
                <a:spcPct val="107000"/>
              </a:lnSpc>
              <a:spcBef>
                <a:spcPts val="0"/>
              </a:spcBef>
              <a:spcAft>
                <a:spcPts val="800"/>
              </a:spcAft>
            </a:pPr>
            <a:r>
              <a:rPr lang="en-US" b="1" dirty="0">
                <a:solidFill>
                  <a:schemeClr val="bg1"/>
                </a:solidFill>
                <a:effectLst/>
                <a:latin typeface="Cambria" panose="02040503050406030204" pitchFamily="18" charset="0"/>
                <a:ea typeface="Calibri" panose="020F0502020204030204" pitchFamily="34" charset="0"/>
                <a:cs typeface="Mangal" panose="02040503050203030202" pitchFamily="18" charset="0"/>
              </a:rPr>
              <a:t>4.4 Faculty and Staff Matters</a:t>
            </a:r>
            <a:endParaRPr lang="en-US"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p:txBody>
      </p:sp>
      <p:sp>
        <p:nvSpPr>
          <p:cNvPr id="16" name="TextBox 15"/>
          <p:cNvSpPr txBox="1"/>
          <p:nvPr/>
        </p:nvSpPr>
        <p:spPr>
          <a:xfrm>
            <a:off x="777230" y="5043240"/>
            <a:ext cx="9010642" cy="954107"/>
          </a:xfrm>
          <a:prstGeom prst="rect">
            <a:avLst/>
          </a:prstGeom>
          <a:noFill/>
        </p:spPr>
        <p:txBody>
          <a:bodyPr wrap="square" rtlCol="0">
            <a:spAutoFit/>
          </a:bodyPr>
          <a:lstStyle/>
          <a:p>
            <a:r>
              <a:rPr lang="en-US" sz="2800" dirty="0" smtClean="0"/>
              <a:t>If the Task is “CLASSIFICATION”, what does it mean ?</a:t>
            </a:r>
          </a:p>
          <a:p>
            <a:endParaRPr lang="en-US" sz="2800" dirty="0" smtClean="0"/>
          </a:p>
        </p:txBody>
      </p:sp>
      <p:sp>
        <p:nvSpPr>
          <p:cNvPr id="18" name="Isosceles Triangle 17"/>
          <p:cNvSpPr/>
          <p:nvPr/>
        </p:nvSpPr>
        <p:spPr>
          <a:xfrm>
            <a:off x="1157591" y="1750975"/>
            <a:ext cx="933856" cy="7587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Isosceles Triangle 19"/>
          <p:cNvSpPr/>
          <p:nvPr/>
        </p:nvSpPr>
        <p:spPr>
          <a:xfrm>
            <a:off x="969523" y="3090150"/>
            <a:ext cx="1452664" cy="138163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Isosceles Triangle 21"/>
          <p:cNvSpPr/>
          <p:nvPr/>
        </p:nvSpPr>
        <p:spPr>
          <a:xfrm rot="19515241">
            <a:off x="2332033" y="2121745"/>
            <a:ext cx="1550741" cy="109421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Isosceles Triangle 22"/>
          <p:cNvSpPr/>
          <p:nvPr/>
        </p:nvSpPr>
        <p:spPr>
          <a:xfrm rot="19016005">
            <a:off x="2957209" y="3713024"/>
            <a:ext cx="1023862" cy="68387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p:cNvSpPr/>
          <p:nvPr/>
        </p:nvSpPr>
        <p:spPr>
          <a:xfrm>
            <a:off x="7441661" y="1900656"/>
            <a:ext cx="719847" cy="6090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p:cNvSpPr/>
          <p:nvPr/>
        </p:nvSpPr>
        <p:spPr>
          <a:xfrm>
            <a:off x="8723355" y="1994169"/>
            <a:ext cx="1315591" cy="11246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p:cNvSpPr/>
          <p:nvPr/>
        </p:nvSpPr>
        <p:spPr>
          <a:xfrm rot="19753688">
            <a:off x="7304287" y="3053548"/>
            <a:ext cx="1047517" cy="895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p:cNvSpPr/>
          <p:nvPr/>
        </p:nvSpPr>
        <p:spPr>
          <a:xfrm rot="2335550">
            <a:off x="9035724" y="3662697"/>
            <a:ext cx="1434573" cy="12394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46238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logo with a blue and green design&#10;&#10;Description automatically generated">
            <a:extLst>
              <a:ext uri="{FF2B5EF4-FFF2-40B4-BE49-F238E27FC236}">
                <a16:creationId xmlns:a16="http://schemas.microsoft.com/office/drawing/2014/main" id="{CB2E3B9A-84DD-F547-3E5B-B66B2BE2DFC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3941" y="6288740"/>
            <a:ext cx="534533" cy="540000"/>
          </a:xfrm>
        </p:spPr>
      </p:pic>
      <p:pic>
        <p:nvPicPr>
          <p:cNvPr id="13" name="Picture 12" descr="A blue and white logo&#10;&#10;Description automatically generated">
            <a:extLst>
              <a:ext uri="{FF2B5EF4-FFF2-40B4-BE49-F238E27FC236}">
                <a16:creationId xmlns:a16="http://schemas.microsoft.com/office/drawing/2014/main" id="{197B6D35-0A60-34D8-7350-EC0D7D76DE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628059" y="6288740"/>
            <a:ext cx="540000" cy="540000"/>
          </a:xfrm>
          <a:prstGeom prst="rect">
            <a:avLst/>
          </a:prstGeom>
        </p:spPr>
      </p:pic>
      <p:grpSp>
        <p:nvGrpSpPr>
          <p:cNvPr id="2" name="Group 1">
            <a:extLst>
              <a:ext uri="{FF2B5EF4-FFF2-40B4-BE49-F238E27FC236}">
                <a16:creationId xmlns:a16="http://schemas.microsoft.com/office/drawing/2014/main" id="{60382C53-0AC2-0C1C-8441-2FF47CB01405}"/>
              </a:ext>
            </a:extLst>
          </p:cNvPr>
          <p:cNvGrpSpPr/>
          <p:nvPr/>
        </p:nvGrpSpPr>
        <p:grpSpPr>
          <a:xfrm>
            <a:off x="23940" y="-1"/>
            <a:ext cx="12096277" cy="1112781"/>
            <a:chOff x="0" y="0"/>
            <a:chExt cx="12192000" cy="1008000"/>
          </a:xfrm>
        </p:grpSpPr>
        <p:sp>
          <p:nvSpPr>
            <p:cNvPr id="14" name="Rectangle 13">
              <a:extLst>
                <a:ext uri="{FF2B5EF4-FFF2-40B4-BE49-F238E27FC236}">
                  <a16:creationId xmlns:a16="http://schemas.microsoft.com/office/drawing/2014/main" id="{4ED3BF48-B0B7-0CD8-DAA9-7708E3928839}"/>
                </a:ext>
              </a:extLst>
            </p:cNvPr>
            <p:cNvSpPr/>
            <p:nvPr/>
          </p:nvSpPr>
          <p:spPr>
            <a:xfrm>
              <a:off x="0" y="0"/>
              <a:ext cx="12192000" cy="900000"/>
            </a:xfrm>
            <a:prstGeom prst="rect">
              <a:avLst/>
            </a:prstGeom>
            <a:solidFill>
              <a:srgbClr val="5587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47945431-314A-D0EA-DE2A-E9CAC16F5483}"/>
                </a:ext>
              </a:extLst>
            </p:cNvPr>
            <p:cNvSpPr/>
            <p:nvPr/>
          </p:nvSpPr>
          <p:spPr>
            <a:xfrm>
              <a:off x="0" y="900000"/>
              <a:ext cx="12192000" cy="108000"/>
            </a:xfrm>
            <a:prstGeom prst="rect">
              <a:avLst/>
            </a:prstGeom>
            <a:solidFill>
              <a:srgbClr val="86C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 name="Title 1">
            <a:extLst>
              <a:ext uri="{FF2B5EF4-FFF2-40B4-BE49-F238E27FC236}">
                <a16:creationId xmlns:a16="http://schemas.microsoft.com/office/drawing/2014/main" id="{01CB1B04-9D91-9129-9747-55103BEDCADD}"/>
              </a:ext>
            </a:extLst>
          </p:cNvPr>
          <p:cNvSpPr txBox="1">
            <a:spLocks/>
          </p:cNvSpPr>
          <p:nvPr/>
        </p:nvSpPr>
        <p:spPr>
          <a:xfrm>
            <a:off x="23940" y="-212782"/>
            <a:ext cx="121680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algn="ctr">
              <a:lnSpc>
                <a:spcPct val="107000"/>
              </a:lnSpc>
              <a:spcBef>
                <a:spcPts val="0"/>
              </a:spcBef>
              <a:spcAft>
                <a:spcPts val="800"/>
              </a:spcAft>
            </a:pPr>
            <a:r>
              <a:rPr lang="en-US" b="1" dirty="0" smtClean="0">
                <a:solidFill>
                  <a:schemeClr val="bg1"/>
                </a:solidFill>
                <a:latin typeface="+mn-lt"/>
                <a:ea typeface="Calibri" panose="020F0502020204030204" pitchFamily="34" charset="0"/>
                <a:cs typeface="Mangal" panose="02040503050203030202" pitchFamily="18" charset="0"/>
              </a:rPr>
              <a:t>Terminologies in ML</a:t>
            </a:r>
            <a:endParaRPr lang="en-US" dirty="0">
              <a:solidFill>
                <a:schemeClr val="bg1"/>
              </a:solidFill>
              <a:effectLst/>
              <a:latin typeface="+mn-lt"/>
              <a:ea typeface="Calibri" panose="020F0502020204030204" pitchFamily="34" charset="0"/>
              <a:cs typeface="Mangal" panose="02040503050203030202" pitchFamily="18" charset="0"/>
            </a:endParaRPr>
          </a:p>
        </p:txBody>
      </p:sp>
      <p:sp>
        <p:nvSpPr>
          <p:cNvPr id="7" name="TextBox 6">
            <a:extLst>
              <a:ext uri="{FF2B5EF4-FFF2-40B4-BE49-F238E27FC236}">
                <a16:creationId xmlns:a16="http://schemas.microsoft.com/office/drawing/2014/main" id="{0A103CAC-D7E4-40D5-E07E-0250FF08E216}"/>
              </a:ext>
            </a:extLst>
          </p:cNvPr>
          <p:cNvSpPr txBox="1"/>
          <p:nvPr/>
        </p:nvSpPr>
        <p:spPr>
          <a:xfrm>
            <a:off x="3047215" y="3136070"/>
            <a:ext cx="6094428" cy="373757"/>
          </a:xfrm>
          <a:prstGeom prst="rect">
            <a:avLst/>
          </a:prstGeom>
          <a:noFill/>
        </p:spPr>
        <p:txBody>
          <a:bodyPr wrap="square">
            <a:spAutoFit/>
          </a:bodyPr>
          <a:lstStyle/>
          <a:p>
            <a:pPr marL="0" marR="0" algn="just">
              <a:lnSpc>
                <a:spcPct val="107000"/>
              </a:lnSpc>
              <a:spcBef>
                <a:spcPts val="0"/>
              </a:spcBef>
              <a:spcAft>
                <a:spcPts val="800"/>
              </a:spcAft>
            </a:pPr>
            <a:r>
              <a:rPr lang="en-US" b="1" dirty="0">
                <a:solidFill>
                  <a:schemeClr val="bg1"/>
                </a:solidFill>
                <a:effectLst/>
                <a:latin typeface="Cambria" panose="02040503050406030204" pitchFamily="18" charset="0"/>
                <a:ea typeface="Calibri" panose="020F0502020204030204" pitchFamily="34" charset="0"/>
                <a:cs typeface="Mangal" panose="02040503050203030202" pitchFamily="18" charset="0"/>
              </a:rPr>
              <a:t>4.4 Faculty and Staff Matters</a:t>
            </a:r>
            <a:endParaRPr lang="en-US"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p:txBody>
      </p:sp>
      <p:sp>
        <p:nvSpPr>
          <p:cNvPr id="16" name="TextBox 15"/>
          <p:cNvSpPr txBox="1"/>
          <p:nvPr/>
        </p:nvSpPr>
        <p:spPr>
          <a:xfrm>
            <a:off x="389303" y="1231846"/>
            <a:ext cx="9010642" cy="954107"/>
          </a:xfrm>
          <a:prstGeom prst="rect">
            <a:avLst/>
          </a:prstGeom>
          <a:noFill/>
        </p:spPr>
        <p:txBody>
          <a:bodyPr wrap="square" rtlCol="0">
            <a:spAutoFit/>
          </a:bodyPr>
          <a:lstStyle/>
          <a:p>
            <a:r>
              <a:rPr lang="en-US" sz="2800" dirty="0" smtClean="0"/>
              <a:t>If the Task is “CLASSIFICATION”, what does it mean ?</a:t>
            </a:r>
          </a:p>
          <a:p>
            <a:endParaRPr lang="en-US" sz="2800" dirty="0" smtClean="0"/>
          </a:p>
        </p:txBody>
      </p:sp>
      <p:sp>
        <p:nvSpPr>
          <p:cNvPr id="5" name="Rectangle 4"/>
          <p:cNvSpPr/>
          <p:nvPr/>
        </p:nvSpPr>
        <p:spPr>
          <a:xfrm>
            <a:off x="4569979" y="2539949"/>
            <a:ext cx="2272146" cy="1431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p:cNvSpPr txBox="1"/>
          <p:nvPr/>
        </p:nvSpPr>
        <p:spPr>
          <a:xfrm>
            <a:off x="5234998" y="2985701"/>
            <a:ext cx="1607127" cy="369332"/>
          </a:xfrm>
          <a:prstGeom prst="rect">
            <a:avLst/>
          </a:prstGeom>
          <a:noFill/>
        </p:spPr>
        <p:txBody>
          <a:bodyPr wrap="square" rtlCol="0">
            <a:spAutoFit/>
          </a:bodyPr>
          <a:lstStyle/>
          <a:p>
            <a:r>
              <a:rPr lang="en-US" dirty="0" smtClean="0">
                <a:solidFill>
                  <a:schemeClr val="bg1"/>
                </a:solidFill>
              </a:rPr>
              <a:t>MODEL</a:t>
            </a:r>
            <a:endParaRPr lang="en-IN" dirty="0">
              <a:solidFill>
                <a:schemeClr val="bg1"/>
              </a:solidFill>
            </a:endParaRPr>
          </a:p>
        </p:txBody>
      </p:sp>
      <p:cxnSp>
        <p:nvCxnSpPr>
          <p:cNvPr id="10" name="Straight Arrow Connector 9"/>
          <p:cNvCxnSpPr>
            <a:stCxn id="7" idx="1"/>
          </p:cNvCxnSpPr>
          <p:nvPr/>
        </p:nvCxnSpPr>
        <p:spPr>
          <a:xfrm flipV="1">
            <a:off x="3047215" y="3322948"/>
            <a:ext cx="107379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7365215" y="3255767"/>
            <a:ext cx="107379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8793018" y="3031881"/>
            <a:ext cx="1967346" cy="369332"/>
          </a:xfrm>
          <a:prstGeom prst="rect">
            <a:avLst/>
          </a:prstGeom>
          <a:noFill/>
        </p:spPr>
        <p:txBody>
          <a:bodyPr wrap="square" rtlCol="0">
            <a:spAutoFit/>
          </a:bodyPr>
          <a:lstStyle/>
          <a:p>
            <a:r>
              <a:rPr lang="en-US" dirty="0" smtClean="0"/>
              <a:t>TRIANGLE</a:t>
            </a:r>
            <a:endParaRPr lang="en-IN" dirty="0"/>
          </a:p>
        </p:txBody>
      </p:sp>
      <p:sp>
        <p:nvSpPr>
          <p:cNvPr id="23" name="TextBox 22">
            <a:extLst>
              <a:ext uri="{FF2B5EF4-FFF2-40B4-BE49-F238E27FC236}">
                <a16:creationId xmlns:a16="http://schemas.microsoft.com/office/drawing/2014/main" id="{0A103CAC-D7E4-40D5-E07E-0250FF08E216}"/>
              </a:ext>
            </a:extLst>
          </p:cNvPr>
          <p:cNvSpPr txBox="1"/>
          <p:nvPr/>
        </p:nvSpPr>
        <p:spPr>
          <a:xfrm>
            <a:off x="3079547" y="5375890"/>
            <a:ext cx="6094428" cy="373757"/>
          </a:xfrm>
          <a:prstGeom prst="rect">
            <a:avLst/>
          </a:prstGeom>
          <a:noFill/>
        </p:spPr>
        <p:txBody>
          <a:bodyPr wrap="square">
            <a:spAutoFit/>
          </a:bodyPr>
          <a:lstStyle/>
          <a:p>
            <a:pPr marL="0" marR="0" algn="just">
              <a:lnSpc>
                <a:spcPct val="107000"/>
              </a:lnSpc>
              <a:spcBef>
                <a:spcPts val="0"/>
              </a:spcBef>
              <a:spcAft>
                <a:spcPts val="800"/>
              </a:spcAft>
            </a:pPr>
            <a:r>
              <a:rPr lang="en-US" b="1" dirty="0">
                <a:solidFill>
                  <a:schemeClr val="bg1"/>
                </a:solidFill>
                <a:effectLst/>
                <a:latin typeface="Cambria" panose="02040503050406030204" pitchFamily="18" charset="0"/>
                <a:ea typeface="Calibri" panose="020F0502020204030204" pitchFamily="34" charset="0"/>
                <a:cs typeface="Mangal" panose="02040503050203030202" pitchFamily="18" charset="0"/>
              </a:rPr>
              <a:t>4.4 Faculty and Staff Matters</a:t>
            </a:r>
            <a:endParaRPr lang="en-US"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p:txBody>
      </p:sp>
      <p:sp>
        <p:nvSpPr>
          <p:cNvPr id="24" name="Rectangle 23"/>
          <p:cNvSpPr/>
          <p:nvPr/>
        </p:nvSpPr>
        <p:spPr>
          <a:xfrm>
            <a:off x="4602311" y="4779770"/>
            <a:ext cx="2272146" cy="1431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p:cNvSpPr txBox="1"/>
          <p:nvPr/>
        </p:nvSpPr>
        <p:spPr>
          <a:xfrm>
            <a:off x="5267330" y="5225521"/>
            <a:ext cx="1607127" cy="369332"/>
          </a:xfrm>
          <a:prstGeom prst="rect">
            <a:avLst/>
          </a:prstGeom>
          <a:noFill/>
        </p:spPr>
        <p:txBody>
          <a:bodyPr wrap="square" rtlCol="0">
            <a:spAutoFit/>
          </a:bodyPr>
          <a:lstStyle/>
          <a:p>
            <a:r>
              <a:rPr lang="en-US" dirty="0" smtClean="0">
                <a:solidFill>
                  <a:schemeClr val="bg1"/>
                </a:solidFill>
              </a:rPr>
              <a:t>MODEL</a:t>
            </a:r>
            <a:endParaRPr lang="en-IN" dirty="0">
              <a:solidFill>
                <a:schemeClr val="bg1"/>
              </a:solidFill>
            </a:endParaRPr>
          </a:p>
        </p:txBody>
      </p:sp>
      <p:cxnSp>
        <p:nvCxnSpPr>
          <p:cNvPr id="27" name="Straight Arrow Connector 26"/>
          <p:cNvCxnSpPr>
            <a:stCxn id="23" idx="1"/>
          </p:cNvCxnSpPr>
          <p:nvPr/>
        </p:nvCxnSpPr>
        <p:spPr>
          <a:xfrm flipV="1">
            <a:off x="3079547" y="5562768"/>
            <a:ext cx="107379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7397547" y="5495587"/>
            <a:ext cx="107379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8929343" y="5267276"/>
            <a:ext cx="1967346" cy="369332"/>
          </a:xfrm>
          <a:prstGeom prst="rect">
            <a:avLst/>
          </a:prstGeom>
          <a:noFill/>
        </p:spPr>
        <p:txBody>
          <a:bodyPr wrap="square" rtlCol="0">
            <a:spAutoFit/>
          </a:bodyPr>
          <a:lstStyle/>
          <a:p>
            <a:r>
              <a:rPr lang="en-US" dirty="0" smtClean="0"/>
              <a:t>TRIANGLE</a:t>
            </a:r>
            <a:endParaRPr lang="en-IN" dirty="0"/>
          </a:p>
        </p:txBody>
      </p:sp>
      <p:sp>
        <p:nvSpPr>
          <p:cNvPr id="32" name="TextBox 31"/>
          <p:cNvSpPr txBox="1"/>
          <p:nvPr/>
        </p:nvSpPr>
        <p:spPr>
          <a:xfrm>
            <a:off x="1533240" y="6297130"/>
            <a:ext cx="9010642" cy="523220"/>
          </a:xfrm>
          <a:prstGeom prst="rect">
            <a:avLst/>
          </a:prstGeom>
          <a:noFill/>
        </p:spPr>
        <p:txBody>
          <a:bodyPr wrap="square" rtlCol="0">
            <a:spAutoFit/>
          </a:bodyPr>
          <a:lstStyle/>
          <a:p>
            <a:r>
              <a:rPr lang="en-US" sz="2800" dirty="0" smtClean="0"/>
              <a:t>What is the difference between TOP and BOTTOM panels ?</a:t>
            </a:r>
          </a:p>
        </p:txBody>
      </p:sp>
      <p:sp>
        <p:nvSpPr>
          <p:cNvPr id="26" name="Isosceles Triangle 25"/>
          <p:cNvSpPr/>
          <p:nvPr/>
        </p:nvSpPr>
        <p:spPr>
          <a:xfrm>
            <a:off x="1663430" y="2918297"/>
            <a:ext cx="933856" cy="75875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Isosceles Triangle 28"/>
          <p:cNvSpPr/>
          <p:nvPr/>
        </p:nvSpPr>
        <p:spPr>
          <a:xfrm>
            <a:off x="780029" y="5084325"/>
            <a:ext cx="1969657" cy="758758"/>
          </a:xfrm>
          <a:prstGeom prst="triangl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534276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logo with a blue and green design&#10;&#10;Description automatically generated">
            <a:extLst>
              <a:ext uri="{FF2B5EF4-FFF2-40B4-BE49-F238E27FC236}">
                <a16:creationId xmlns:a16="http://schemas.microsoft.com/office/drawing/2014/main" id="{CB2E3B9A-84DD-F547-3E5B-B66B2BE2DFC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3941" y="6288740"/>
            <a:ext cx="534533" cy="540000"/>
          </a:xfrm>
        </p:spPr>
      </p:pic>
      <p:pic>
        <p:nvPicPr>
          <p:cNvPr id="13" name="Picture 12" descr="A blue and white logo&#10;&#10;Description automatically generated">
            <a:extLst>
              <a:ext uri="{FF2B5EF4-FFF2-40B4-BE49-F238E27FC236}">
                <a16:creationId xmlns:a16="http://schemas.microsoft.com/office/drawing/2014/main" id="{197B6D35-0A60-34D8-7350-EC0D7D76DE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628059" y="6288740"/>
            <a:ext cx="540000" cy="540000"/>
          </a:xfrm>
          <a:prstGeom prst="rect">
            <a:avLst/>
          </a:prstGeom>
        </p:spPr>
      </p:pic>
      <p:grpSp>
        <p:nvGrpSpPr>
          <p:cNvPr id="2" name="Group 1">
            <a:extLst>
              <a:ext uri="{FF2B5EF4-FFF2-40B4-BE49-F238E27FC236}">
                <a16:creationId xmlns:a16="http://schemas.microsoft.com/office/drawing/2014/main" id="{60382C53-0AC2-0C1C-8441-2FF47CB01405}"/>
              </a:ext>
            </a:extLst>
          </p:cNvPr>
          <p:cNvGrpSpPr/>
          <p:nvPr/>
        </p:nvGrpSpPr>
        <p:grpSpPr>
          <a:xfrm>
            <a:off x="23940" y="-1"/>
            <a:ext cx="12096277" cy="1112781"/>
            <a:chOff x="0" y="0"/>
            <a:chExt cx="12192000" cy="1008000"/>
          </a:xfrm>
        </p:grpSpPr>
        <p:sp>
          <p:nvSpPr>
            <p:cNvPr id="14" name="Rectangle 13">
              <a:extLst>
                <a:ext uri="{FF2B5EF4-FFF2-40B4-BE49-F238E27FC236}">
                  <a16:creationId xmlns:a16="http://schemas.microsoft.com/office/drawing/2014/main" id="{4ED3BF48-B0B7-0CD8-DAA9-7708E3928839}"/>
                </a:ext>
              </a:extLst>
            </p:cNvPr>
            <p:cNvSpPr/>
            <p:nvPr/>
          </p:nvSpPr>
          <p:spPr>
            <a:xfrm>
              <a:off x="0" y="0"/>
              <a:ext cx="12192000" cy="900000"/>
            </a:xfrm>
            <a:prstGeom prst="rect">
              <a:avLst/>
            </a:prstGeom>
            <a:solidFill>
              <a:srgbClr val="5587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47945431-314A-D0EA-DE2A-E9CAC16F5483}"/>
                </a:ext>
              </a:extLst>
            </p:cNvPr>
            <p:cNvSpPr/>
            <p:nvPr/>
          </p:nvSpPr>
          <p:spPr>
            <a:xfrm>
              <a:off x="0" y="900000"/>
              <a:ext cx="12192000" cy="108000"/>
            </a:xfrm>
            <a:prstGeom prst="rect">
              <a:avLst/>
            </a:prstGeom>
            <a:solidFill>
              <a:srgbClr val="86C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 name="Title 1">
            <a:extLst>
              <a:ext uri="{FF2B5EF4-FFF2-40B4-BE49-F238E27FC236}">
                <a16:creationId xmlns:a16="http://schemas.microsoft.com/office/drawing/2014/main" id="{01CB1B04-9D91-9129-9747-55103BEDCADD}"/>
              </a:ext>
            </a:extLst>
          </p:cNvPr>
          <p:cNvSpPr txBox="1">
            <a:spLocks/>
          </p:cNvSpPr>
          <p:nvPr/>
        </p:nvSpPr>
        <p:spPr>
          <a:xfrm>
            <a:off x="23940" y="-212782"/>
            <a:ext cx="121680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algn="ctr">
              <a:lnSpc>
                <a:spcPct val="107000"/>
              </a:lnSpc>
              <a:spcBef>
                <a:spcPts val="0"/>
              </a:spcBef>
              <a:spcAft>
                <a:spcPts val="800"/>
              </a:spcAft>
            </a:pPr>
            <a:r>
              <a:rPr lang="en-US" b="1" dirty="0" smtClean="0">
                <a:solidFill>
                  <a:schemeClr val="bg1"/>
                </a:solidFill>
                <a:latin typeface="+mn-lt"/>
                <a:ea typeface="Calibri" panose="020F0502020204030204" pitchFamily="34" charset="0"/>
                <a:cs typeface="Mangal" panose="02040503050203030202" pitchFamily="18" charset="0"/>
              </a:rPr>
              <a:t>Terminologies in ML</a:t>
            </a:r>
            <a:endParaRPr lang="en-US" dirty="0">
              <a:solidFill>
                <a:schemeClr val="bg1"/>
              </a:solidFill>
              <a:effectLst/>
              <a:latin typeface="+mn-lt"/>
              <a:ea typeface="Calibri" panose="020F0502020204030204" pitchFamily="34" charset="0"/>
              <a:cs typeface="Mangal" panose="02040503050203030202" pitchFamily="18" charset="0"/>
            </a:endParaRPr>
          </a:p>
        </p:txBody>
      </p:sp>
      <p:sp>
        <p:nvSpPr>
          <p:cNvPr id="7" name="TextBox 6">
            <a:extLst>
              <a:ext uri="{FF2B5EF4-FFF2-40B4-BE49-F238E27FC236}">
                <a16:creationId xmlns:a16="http://schemas.microsoft.com/office/drawing/2014/main" id="{0A103CAC-D7E4-40D5-E07E-0250FF08E216}"/>
              </a:ext>
            </a:extLst>
          </p:cNvPr>
          <p:cNvSpPr txBox="1"/>
          <p:nvPr/>
        </p:nvSpPr>
        <p:spPr>
          <a:xfrm>
            <a:off x="3047215" y="3136070"/>
            <a:ext cx="6094428" cy="373757"/>
          </a:xfrm>
          <a:prstGeom prst="rect">
            <a:avLst/>
          </a:prstGeom>
          <a:noFill/>
        </p:spPr>
        <p:txBody>
          <a:bodyPr wrap="square">
            <a:spAutoFit/>
          </a:bodyPr>
          <a:lstStyle/>
          <a:p>
            <a:pPr marL="0" marR="0" algn="just">
              <a:lnSpc>
                <a:spcPct val="107000"/>
              </a:lnSpc>
              <a:spcBef>
                <a:spcPts val="0"/>
              </a:spcBef>
              <a:spcAft>
                <a:spcPts val="800"/>
              </a:spcAft>
            </a:pPr>
            <a:r>
              <a:rPr lang="en-US" b="1" dirty="0">
                <a:solidFill>
                  <a:schemeClr val="bg1"/>
                </a:solidFill>
                <a:effectLst/>
                <a:latin typeface="Cambria" panose="02040503050406030204" pitchFamily="18" charset="0"/>
                <a:ea typeface="Calibri" panose="020F0502020204030204" pitchFamily="34" charset="0"/>
                <a:cs typeface="Mangal" panose="02040503050203030202" pitchFamily="18" charset="0"/>
              </a:rPr>
              <a:t>4.4 Faculty and Staff Matters</a:t>
            </a:r>
            <a:endParaRPr lang="en-US"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p:txBody>
      </p:sp>
      <p:sp>
        <p:nvSpPr>
          <p:cNvPr id="10" name="TextBox 9"/>
          <p:cNvSpPr txBox="1"/>
          <p:nvPr/>
        </p:nvSpPr>
        <p:spPr>
          <a:xfrm>
            <a:off x="241520" y="1206334"/>
            <a:ext cx="11386539" cy="523220"/>
          </a:xfrm>
          <a:prstGeom prst="rect">
            <a:avLst/>
          </a:prstGeom>
          <a:noFill/>
        </p:spPr>
        <p:txBody>
          <a:bodyPr wrap="square" rtlCol="0">
            <a:spAutoFit/>
          </a:bodyPr>
          <a:lstStyle/>
          <a:p>
            <a:r>
              <a:rPr lang="en-US" sz="2800" dirty="0" smtClean="0"/>
              <a:t>In “CLASSIFICATION”, we “BUILD” a model, that assigns a label to a Data point</a:t>
            </a:r>
          </a:p>
        </p:txBody>
      </p:sp>
      <p:sp>
        <p:nvSpPr>
          <p:cNvPr id="20" name="TextBox 19"/>
          <p:cNvSpPr txBox="1"/>
          <p:nvPr/>
        </p:nvSpPr>
        <p:spPr>
          <a:xfrm>
            <a:off x="838730" y="2315765"/>
            <a:ext cx="4416970" cy="1384995"/>
          </a:xfrm>
          <a:prstGeom prst="rect">
            <a:avLst/>
          </a:prstGeom>
          <a:noFill/>
        </p:spPr>
        <p:txBody>
          <a:bodyPr wrap="square" rtlCol="0">
            <a:spAutoFit/>
          </a:bodyPr>
          <a:lstStyle/>
          <a:p>
            <a:r>
              <a:rPr lang="en-US" sz="2800" dirty="0" smtClean="0"/>
              <a:t>Job of the Model is to determine the boundary that separates the two classes</a:t>
            </a:r>
          </a:p>
        </p:txBody>
      </p:sp>
      <p:sp>
        <p:nvSpPr>
          <p:cNvPr id="15" name="TextBox 14"/>
          <p:cNvSpPr txBox="1"/>
          <p:nvPr/>
        </p:nvSpPr>
        <p:spPr>
          <a:xfrm>
            <a:off x="7088801" y="2106334"/>
            <a:ext cx="4416970" cy="1815882"/>
          </a:xfrm>
          <a:prstGeom prst="rect">
            <a:avLst/>
          </a:prstGeom>
          <a:noFill/>
        </p:spPr>
        <p:txBody>
          <a:bodyPr wrap="square" rtlCol="0">
            <a:spAutoFit/>
          </a:bodyPr>
          <a:lstStyle/>
          <a:p>
            <a:r>
              <a:rPr lang="en-US" sz="2800" dirty="0" smtClean="0"/>
              <a:t>What should the feature space be ?</a:t>
            </a:r>
          </a:p>
          <a:p>
            <a:r>
              <a:rPr lang="en-US" sz="2800" dirty="0" smtClean="0"/>
              <a:t>Feature space should allow a clear boundary</a:t>
            </a:r>
          </a:p>
        </p:txBody>
      </p:sp>
      <p:sp>
        <p:nvSpPr>
          <p:cNvPr id="16" name="TextBox 15"/>
          <p:cNvSpPr txBox="1"/>
          <p:nvPr/>
        </p:nvSpPr>
        <p:spPr>
          <a:xfrm>
            <a:off x="3534962" y="4474898"/>
            <a:ext cx="4416970" cy="954107"/>
          </a:xfrm>
          <a:prstGeom prst="rect">
            <a:avLst/>
          </a:prstGeom>
          <a:noFill/>
        </p:spPr>
        <p:txBody>
          <a:bodyPr wrap="square" rtlCol="0">
            <a:spAutoFit/>
          </a:bodyPr>
          <a:lstStyle/>
          <a:p>
            <a:r>
              <a:rPr lang="en-US" sz="2800" dirty="0" smtClean="0"/>
              <a:t>Plot the feature space and the decision boundary</a:t>
            </a:r>
          </a:p>
        </p:txBody>
      </p:sp>
    </p:spTree>
    <p:extLst>
      <p:ext uri="{BB962C8B-B14F-4D97-AF65-F5344CB8AC3E}">
        <p14:creationId xmlns:p14="http://schemas.microsoft.com/office/powerpoint/2010/main" val="4186524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logo with a blue and green design&#10;&#10;Description automatically generated">
            <a:extLst>
              <a:ext uri="{FF2B5EF4-FFF2-40B4-BE49-F238E27FC236}">
                <a16:creationId xmlns:a16="http://schemas.microsoft.com/office/drawing/2014/main" id="{CB2E3B9A-84DD-F547-3E5B-B66B2BE2DFC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3941" y="6288740"/>
            <a:ext cx="534533" cy="540000"/>
          </a:xfrm>
        </p:spPr>
      </p:pic>
      <p:pic>
        <p:nvPicPr>
          <p:cNvPr id="13" name="Picture 12" descr="A blue and white logo&#10;&#10;Description automatically generated">
            <a:extLst>
              <a:ext uri="{FF2B5EF4-FFF2-40B4-BE49-F238E27FC236}">
                <a16:creationId xmlns:a16="http://schemas.microsoft.com/office/drawing/2014/main" id="{197B6D35-0A60-34D8-7350-EC0D7D76DE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628059" y="6288740"/>
            <a:ext cx="540000" cy="540000"/>
          </a:xfrm>
          <a:prstGeom prst="rect">
            <a:avLst/>
          </a:prstGeom>
        </p:spPr>
      </p:pic>
      <p:grpSp>
        <p:nvGrpSpPr>
          <p:cNvPr id="2" name="Group 1">
            <a:extLst>
              <a:ext uri="{FF2B5EF4-FFF2-40B4-BE49-F238E27FC236}">
                <a16:creationId xmlns:a16="http://schemas.microsoft.com/office/drawing/2014/main" id="{60382C53-0AC2-0C1C-8441-2FF47CB01405}"/>
              </a:ext>
            </a:extLst>
          </p:cNvPr>
          <p:cNvGrpSpPr/>
          <p:nvPr/>
        </p:nvGrpSpPr>
        <p:grpSpPr>
          <a:xfrm>
            <a:off x="23940" y="-1"/>
            <a:ext cx="12096277" cy="1112781"/>
            <a:chOff x="0" y="0"/>
            <a:chExt cx="12192000" cy="1008000"/>
          </a:xfrm>
        </p:grpSpPr>
        <p:sp>
          <p:nvSpPr>
            <p:cNvPr id="14" name="Rectangle 13">
              <a:extLst>
                <a:ext uri="{FF2B5EF4-FFF2-40B4-BE49-F238E27FC236}">
                  <a16:creationId xmlns:a16="http://schemas.microsoft.com/office/drawing/2014/main" id="{4ED3BF48-B0B7-0CD8-DAA9-7708E3928839}"/>
                </a:ext>
              </a:extLst>
            </p:cNvPr>
            <p:cNvSpPr/>
            <p:nvPr/>
          </p:nvSpPr>
          <p:spPr>
            <a:xfrm>
              <a:off x="0" y="0"/>
              <a:ext cx="12192000" cy="900000"/>
            </a:xfrm>
            <a:prstGeom prst="rect">
              <a:avLst/>
            </a:prstGeom>
            <a:solidFill>
              <a:srgbClr val="5587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47945431-314A-D0EA-DE2A-E9CAC16F5483}"/>
                </a:ext>
              </a:extLst>
            </p:cNvPr>
            <p:cNvSpPr/>
            <p:nvPr/>
          </p:nvSpPr>
          <p:spPr>
            <a:xfrm>
              <a:off x="0" y="900000"/>
              <a:ext cx="12192000" cy="108000"/>
            </a:xfrm>
            <a:prstGeom prst="rect">
              <a:avLst/>
            </a:prstGeom>
            <a:solidFill>
              <a:srgbClr val="86C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 name="Title 1">
            <a:extLst>
              <a:ext uri="{FF2B5EF4-FFF2-40B4-BE49-F238E27FC236}">
                <a16:creationId xmlns:a16="http://schemas.microsoft.com/office/drawing/2014/main" id="{01CB1B04-9D91-9129-9747-55103BEDCADD}"/>
              </a:ext>
            </a:extLst>
          </p:cNvPr>
          <p:cNvSpPr txBox="1">
            <a:spLocks/>
          </p:cNvSpPr>
          <p:nvPr/>
        </p:nvSpPr>
        <p:spPr>
          <a:xfrm>
            <a:off x="23940" y="-212782"/>
            <a:ext cx="121680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algn="ctr">
              <a:lnSpc>
                <a:spcPct val="107000"/>
              </a:lnSpc>
              <a:spcBef>
                <a:spcPts val="0"/>
              </a:spcBef>
              <a:spcAft>
                <a:spcPts val="800"/>
              </a:spcAft>
            </a:pPr>
            <a:r>
              <a:rPr lang="en-US" b="1" dirty="0" smtClean="0">
                <a:solidFill>
                  <a:schemeClr val="bg1"/>
                </a:solidFill>
                <a:latin typeface="+mn-lt"/>
                <a:ea typeface="Calibri" panose="020F0502020204030204" pitchFamily="34" charset="0"/>
                <a:cs typeface="Mangal" panose="02040503050203030202" pitchFamily="18" charset="0"/>
              </a:rPr>
              <a:t>Terminologies in ML</a:t>
            </a:r>
            <a:endParaRPr lang="en-US" dirty="0">
              <a:solidFill>
                <a:schemeClr val="bg1"/>
              </a:solidFill>
              <a:effectLst/>
              <a:latin typeface="+mn-lt"/>
              <a:ea typeface="Calibri" panose="020F0502020204030204" pitchFamily="34" charset="0"/>
              <a:cs typeface="Mangal" panose="02040503050203030202" pitchFamily="18" charset="0"/>
            </a:endParaRPr>
          </a:p>
        </p:txBody>
      </p:sp>
      <p:sp>
        <p:nvSpPr>
          <p:cNvPr id="7" name="TextBox 6">
            <a:extLst>
              <a:ext uri="{FF2B5EF4-FFF2-40B4-BE49-F238E27FC236}">
                <a16:creationId xmlns:a16="http://schemas.microsoft.com/office/drawing/2014/main" id="{0A103CAC-D7E4-40D5-E07E-0250FF08E216}"/>
              </a:ext>
            </a:extLst>
          </p:cNvPr>
          <p:cNvSpPr txBox="1"/>
          <p:nvPr/>
        </p:nvSpPr>
        <p:spPr>
          <a:xfrm>
            <a:off x="3047215" y="3136070"/>
            <a:ext cx="6094428" cy="373757"/>
          </a:xfrm>
          <a:prstGeom prst="rect">
            <a:avLst/>
          </a:prstGeom>
          <a:noFill/>
        </p:spPr>
        <p:txBody>
          <a:bodyPr wrap="square">
            <a:spAutoFit/>
          </a:bodyPr>
          <a:lstStyle/>
          <a:p>
            <a:pPr marL="0" marR="0" algn="just">
              <a:lnSpc>
                <a:spcPct val="107000"/>
              </a:lnSpc>
              <a:spcBef>
                <a:spcPts val="0"/>
              </a:spcBef>
              <a:spcAft>
                <a:spcPts val="800"/>
              </a:spcAft>
            </a:pPr>
            <a:r>
              <a:rPr lang="en-US" b="1" dirty="0">
                <a:solidFill>
                  <a:schemeClr val="bg1"/>
                </a:solidFill>
                <a:effectLst/>
                <a:latin typeface="Cambria" panose="02040503050406030204" pitchFamily="18" charset="0"/>
                <a:ea typeface="Calibri" panose="020F0502020204030204" pitchFamily="34" charset="0"/>
                <a:cs typeface="Mangal" panose="02040503050203030202" pitchFamily="18" charset="0"/>
              </a:rPr>
              <a:t>4.4 Faculty and Staff Matters</a:t>
            </a:r>
            <a:endParaRPr lang="en-US"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p:txBody>
      </p:sp>
      <p:sp>
        <p:nvSpPr>
          <p:cNvPr id="10" name="TextBox 9"/>
          <p:cNvSpPr txBox="1"/>
          <p:nvPr/>
        </p:nvSpPr>
        <p:spPr>
          <a:xfrm>
            <a:off x="564789" y="1206334"/>
            <a:ext cx="11386539" cy="6124754"/>
          </a:xfrm>
          <a:prstGeom prst="rect">
            <a:avLst/>
          </a:prstGeom>
          <a:noFill/>
        </p:spPr>
        <p:txBody>
          <a:bodyPr wrap="square" rtlCol="0">
            <a:spAutoFit/>
          </a:bodyPr>
          <a:lstStyle/>
          <a:p>
            <a:r>
              <a:rPr lang="en-US" sz="2800" dirty="0" smtClean="0"/>
              <a:t>Ok. Now we got the “Decision boundary”.</a:t>
            </a:r>
          </a:p>
          <a:p>
            <a:endParaRPr lang="en-US" sz="2800" dirty="0"/>
          </a:p>
          <a:p>
            <a:r>
              <a:rPr lang="en-US" sz="2800" dirty="0" smtClean="0"/>
              <a:t>How do we utilize this “Decision boundary ?</a:t>
            </a:r>
          </a:p>
          <a:p>
            <a:endParaRPr lang="en-US" sz="2800" dirty="0"/>
          </a:p>
          <a:p>
            <a:r>
              <a:rPr lang="en-US" sz="2800" dirty="0" smtClean="0"/>
              <a:t>When given a new image, we should be able to say what is its label.</a:t>
            </a:r>
          </a:p>
          <a:p>
            <a:endParaRPr lang="en-US" sz="2800" dirty="0"/>
          </a:p>
          <a:p>
            <a:r>
              <a:rPr lang="en-US" sz="2800" dirty="0" smtClean="0"/>
              <a:t>How ?</a:t>
            </a:r>
          </a:p>
          <a:p>
            <a:endParaRPr lang="en-US" sz="2800" dirty="0"/>
          </a:p>
          <a:p>
            <a:r>
              <a:rPr lang="en-US" sz="2800" dirty="0" smtClean="0"/>
              <a:t>What are the challenges in Building a Model ? </a:t>
            </a:r>
          </a:p>
          <a:p>
            <a:endParaRPr lang="en-US" sz="2800" dirty="0"/>
          </a:p>
          <a:p>
            <a:r>
              <a:rPr lang="en-US" sz="2800" dirty="0" smtClean="0"/>
              <a:t>Is a linear boundary better or a Non-linear boundary ?</a:t>
            </a:r>
          </a:p>
          <a:p>
            <a:endParaRPr lang="en-US" sz="2800" dirty="0"/>
          </a:p>
          <a:p>
            <a:r>
              <a:rPr lang="en-US" sz="2800" dirty="0" smtClean="0"/>
              <a:t>What is Feature space ? </a:t>
            </a:r>
          </a:p>
          <a:p>
            <a:endParaRPr lang="en-US" sz="2800" dirty="0" smtClean="0"/>
          </a:p>
        </p:txBody>
      </p:sp>
    </p:spTree>
    <p:extLst>
      <p:ext uri="{BB962C8B-B14F-4D97-AF65-F5344CB8AC3E}">
        <p14:creationId xmlns:p14="http://schemas.microsoft.com/office/powerpoint/2010/main" val="2879151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logo with a blue and green design&#10;&#10;Description automatically generated">
            <a:extLst>
              <a:ext uri="{FF2B5EF4-FFF2-40B4-BE49-F238E27FC236}">
                <a16:creationId xmlns:a16="http://schemas.microsoft.com/office/drawing/2014/main" id="{CB2E3B9A-84DD-F547-3E5B-B66B2BE2DFC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3941" y="6288740"/>
            <a:ext cx="534533" cy="540000"/>
          </a:xfrm>
        </p:spPr>
      </p:pic>
      <p:pic>
        <p:nvPicPr>
          <p:cNvPr id="13" name="Picture 12" descr="A blue and white logo&#10;&#10;Description automatically generated">
            <a:extLst>
              <a:ext uri="{FF2B5EF4-FFF2-40B4-BE49-F238E27FC236}">
                <a16:creationId xmlns:a16="http://schemas.microsoft.com/office/drawing/2014/main" id="{197B6D35-0A60-34D8-7350-EC0D7D76DE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628059" y="6288740"/>
            <a:ext cx="540000" cy="540000"/>
          </a:xfrm>
          <a:prstGeom prst="rect">
            <a:avLst/>
          </a:prstGeom>
        </p:spPr>
      </p:pic>
      <p:grpSp>
        <p:nvGrpSpPr>
          <p:cNvPr id="2" name="Group 1">
            <a:extLst>
              <a:ext uri="{FF2B5EF4-FFF2-40B4-BE49-F238E27FC236}">
                <a16:creationId xmlns:a16="http://schemas.microsoft.com/office/drawing/2014/main" id="{60382C53-0AC2-0C1C-8441-2FF47CB01405}"/>
              </a:ext>
            </a:extLst>
          </p:cNvPr>
          <p:cNvGrpSpPr/>
          <p:nvPr/>
        </p:nvGrpSpPr>
        <p:grpSpPr>
          <a:xfrm>
            <a:off x="23940" y="-1"/>
            <a:ext cx="12096277" cy="1112781"/>
            <a:chOff x="0" y="0"/>
            <a:chExt cx="12192000" cy="1008000"/>
          </a:xfrm>
        </p:grpSpPr>
        <p:sp>
          <p:nvSpPr>
            <p:cNvPr id="14" name="Rectangle 13">
              <a:extLst>
                <a:ext uri="{FF2B5EF4-FFF2-40B4-BE49-F238E27FC236}">
                  <a16:creationId xmlns:a16="http://schemas.microsoft.com/office/drawing/2014/main" id="{4ED3BF48-B0B7-0CD8-DAA9-7708E3928839}"/>
                </a:ext>
              </a:extLst>
            </p:cNvPr>
            <p:cNvSpPr/>
            <p:nvPr/>
          </p:nvSpPr>
          <p:spPr>
            <a:xfrm>
              <a:off x="0" y="0"/>
              <a:ext cx="12192000" cy="900000"/>
            </a:xfrm>
            <a:prstGeom prst="rect">
              <a:avLst/>
            </a:prstGeom>
            <a:solidFill>
              <a:srgbClr val="5587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47945431-314A-D0EA-DE2A-E9CAC16F5483}"/>
                </a:ext>
              </a:extLst>
            </p:cNvPr>
            <p:cNvSpPr/>
            <p:nvPr/>
          </p:nvSpPr>
          <p:spPr>
            <a:xfrm>
              <a:off x="0" y="900000"/>
              <a:ext cx="12192000" cy="108000"/>
            </a:xfrm>
            <a:prstGeom prst="rect">
              <a:avLst/>
            </a:prstGeom>
            <a:solidFill>
              <a:srgbClr val="86C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 name="Title 1">
            <a:extLst>
              <a:ext uri="{FF2B5EF4-FFF2-40B4-BE49-F238E27FC236}">
                <a16:creationId xmlns:a16="http://schemas.microsoft.com/office/drawing/2014/main" id="{01CB1B04-9D91-9129-9747-55103BEDCADD}"/>
              </a:ext>
            </a:extLst>
          </p:cNvPr>
          <p:cNvSpPr txBox="1">
            <a:spLocks/>
          </p:cNvSpPr>
          <p:nvPr/>
        </p:nvSpPr>
        <p:spPr>
          <a:xfrm>
            <a:off x="23940" y="-212782"/>
            <a:ext cx="121680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algn="ctr">
              <a:lnSpc>
                <a:spcPct val="107000"/>
              </a:lnSpc>
              <a:spcBef>
                <a:spcPts val="0"/>
              </a:spcBef>
              <a:spcAft>
                <a:spcPts val="800"/>
              </a:spcAft>
            </a:pPr>
            <a:r>
              <a:rPr lang="en-US" b="1" dirty="0" smtClean="0">
                <a:solidFill>
                  <a:schemeClr val="bg1"/>
                </a:solidFill>
                <a:latin typeface="+mn-lt"/>
                <a:ea typeface="Calibri" panose="020F0502020204030204" pitchFamily="34" charset="0"/>
                <a:cs typeface="Mangal" panose="02040503050203030202" pitchFamily="18" charset="0"/>
              </a:rPr>
              <a:t>Choice of Feature space</a:t>
            </a:r>
            <a:endParaRPr lang="en-US" dirty="0">
              <a:solidFill>
                <a:schemeClr val="bg1"/>
              </a:solidFill>
              <a:effectLst/>
              <a:latin typeface="+mn-lt"/>
              <a:ea typeface="Calibri" panose="020F0502020204030204" pitchFamily="34" charset="0"/>
              <a:cs typeface="Mangal" panose="02040503050203030202" pitchFamily="18" charset="0"/>
            </a:endParaRPr>
          </a:p>
        </p:txBody>
      </p:sp>
      <p:sp>
        <p:nvSpPr>
          <p:cNvPr id="7" name="TextBox 6">
            <a:extLst>
              <a:ext uri="{FF2B5EF4-FFF2-40B4-BE49-F238E27FC236}">
                <a16:creationId xmlns:a16="http://schemas.microsoft.com/office/drawing/2014/main" id="{0A103CAC-D7E4-40D5-E07E-0250FF08E216}"/>
              </a:ext>
            </a:extLst>
          </p:cNvPr>
          <p:cNvSpPr txBox="1"/>
          <p:nvPr/>
        </p:nvSpPr>
        <p:spPr>
          <a:xfrm>
            <a:off x="3047215" y="3136070"/>
            <a:ext cx="6094428" cy="373757"/>
          </a:xfrm>
          <a:prstGeom prst="rect">
            <a:avLst/>
          </a:prstGeom>
          <a:noFill/>
        </p:spPr>
        <p:txBody>
          <a:bodyPr wrap="square">
            <a:spAutoFit/>
          </a:bodyPr>
          <a:lstStyle/>
          <a:p>
            <a:pPr marL="0" marR="0" algn="just">
              <a:lnSpc>
                <a:spcPct val="107000"/>
              </a:lnSpc>
              <a:spcBef>
                <a:spcPts val="0"/>
              </a:spcBef>
              <a:spcAft>
                <a:spcPts val="800"/>
              </a:spcAft>
            </a:pPr>
            <a:r>
              <a:rPr lang="en-US" b="1" dirty="0">
                <a:solidFill>
                  <a:schemeClr val="bg1"/>
                </a:solidFill>
                <a:effectLst/>
                <a:latin typeface="Cambria" panose="02040503050406030204" pitchFamily="18" charset="0"/>
                <a:ea typeface="Calibri" panose="020F0502020204030204" pitchFamily="34" charset="0"/>
                <a:cs typeface="Mangal" panose="02040503050203030202" pitchFamily="18" charset="0"/>
              </a:rPr>
              <a:t>4.4 Faculty and Staff Matters</a:t>
            </a:r>
            <a:endParaRPr lang="en-US"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p:txBody>
      </p:sp>
      <p:sp>
        <p:nvSpPr>
          <p:cNvPr id="10" name="TextBox 9"/>
          <p:cNvSpPr txBox="1"/>
          <p:nvPr/>
        </p:nvSpPr>
        <p:spPr>
          <a:xfrm>
            <a:off x="564789" y="1206334"/>
            <a:ext cx="11386539" cy="3970318"/>
          </a:xfrm>
          <a:prstGeom prst="rect">
            <a:avLst/>
          </a:prstGeom>
          <a:noFill/>
        </p:spPr>
        <p:txBody>
          <a:bodyPr wrap="square" rtlCol="0">
            <a:spAutoFit/>
          </a:bodyPr>
          <a:lstStyle/>
          <a:p>
            <a:r>
              <a:rPr lang="en-US" sz="2800" dirty="0" smtClean="0"/>
              <a:t>What kind of Feature space is desirable ?</a:t>
            </a:r>
          </a:p>
          <a:p>
            <a:endParaRPr lang="en-US" sz="2800" dirty="0"/>
          </a:p>
          <a:p>
            <a:r>
              <a:rPr lang="en-US" sz="2800" dirty="0" smtClean="0"/>
              <a:t>If classification task is: Mango Vs Apple, then what are the possible features ?</a:t>
            </a:r>
          </a:p>
          <a:p>
            <a:endParaRPr lang="en-US" sz="2800" dirty="0" smtClean="0"/>
          </a:p>
          <a:p>
            <a:pPr marL="514350" indent="-514350">
              <a:buAutoNum type="alphaLcParenR"/>
            </a:pPr>
            <a:r>
              <a:rPr lang="en-US" sz="2800" dirty="0" smtClean="0"/>
              <a:t>Color</a:t>
            </a:r>
          </a:p>
          <a:p>
            <a:pPr marL="514350" indent="-514350">
              <a:buAutoNum type="alphaLcParenR"/>
            </a:pPr>
            <a:r>
              <a:rPr lang="en-US" sz="2800" dirty="0" smtClean="0"/>
              <a:t>Shape</a:t>
            </a:r>
          </a:p>
          <a:p>
            <a:endParaRPr lang="en-US" sz="2800" dirty="0" smtClean="0"/>
          </a:p>
          <a:p>
            <a:r>
              <a:rPr lang="en-US" sz="2800" dirty="0" smtClean="0"/>
              <a:t>Plot this feature space</a:t>
            </a:r>
          </a:p>
          <a:p>
            <a:endParaRPr lang="en-US" sz="2800" dirty="0" smtClean="0"/>
          </a:p>
        </p:txBody>
      </p:sp>
      <p:graphicFrame>
        <p:nvGraphicFramePr>
          <p:cNvPr id="5" name="Table 4"/>
          <p:cNvGraphicFramePr>
            <a:graphicFrameLocks noGrp="1"/>
          </p:cNvGraphicFramePr>
          <p:nvPr>
            <p:extLst>
              <p:ext uri="{D42A27DB-BD31-4B8C-83A1-F6EECF244321}">
                <p14:modId xmlns:p14="http://schemas.microsoft.com/office/powerpoint/2010/main" val="4190504559"/>
              </p:ext>
            </p:extLst>
          </p:nvPr>
        </p:nvGraphicFramePr>
        <p:xfrm>
          <a:off x="4352104" y="3747404"/>
          <a:ext cx="6873615" cy="1112520"/>
        </p:xfrm>
        <a:graphic>
          <a:graphicData uri="http://schemas.openxmlformats.org/drawingml/2006/table">
            <a:tbl>
              <a:tblPr firstRow="1" bandRow="1">
                <a:tableStyleId>{5C22544A-7EE6-4342-B048-85BDC9FD1C3A}</a:tableStyleId>
              </a:tblPr>
              <a:tblGrid>
                <a:gridCol w="2291205">
                  <a:extLst>
                    <a:ext uri="{9D8B030D-6E8A-4147-A177-3AD203B41FA5}">
                      <a16:colId xmlns:a16="http://schemas.microsoft.com/office/drawing/2014/main" val="2578686453"/>
                    </a:ext>
                  </a:extLst>
                </a:gridCol>
                <a:gridCol w="2291205">
                  <a:extLst>
                    <a:ext uri="{9D8B030D-6E8A-4147-A177-3AD203B41FA5}">
                      <a16:colId xmlns:a16="http://schemas.microsoft.com/office/drawing/2014/main" val="201549631"/>
                    </a:ext>
                  </a:extLst>
                </a:gridCol>
                <a:gridCol w="2291205">
                  <a:extLst>
                    <a:ext uri="{9D8B030D-6E8A-4147-A177-3AD203B41FA5}">
                      <a16:colId xmlns:a16="http://schemas.microsoft.com/office/drawing/2014/main" val="2336225664"/>
                    </a:ext>
                  </a:extLst>
                </a:gridCol>
              </a:tblGrid>
              <a:tr h="370840">
                <a:tc>
                  <a:txBody>
                    <a:bodyPr/>
                    <a:lstStyle/>
                    <a:p>
                      <a:r>
                        <a:rPr lang="en-US" dirty="0" smtClean="0"/>
                        <a:t>Fruit</a:t>
                      </a:r>
                      <a:endParaRPr lang="en-IN" dirty="0"/>
                    </a:p>
                  </a:txBody>
                  <a:tcPr/>
                </a:tc>
                <a:tc>
                  <a:txBody>
                    <a:bodyPr/>
                    <a:lstStyle/>
                    <a:p>
                      <a:r>
                        <a:rPr lang="en-US" dirty="0" smtClean="0"/>
                        <a:t>Color</a:t>
                      </a:r>
                      <a:endParaRPr lang="en-IN" dirty="0"/>
                    </a:p>
                  </a:txBody>
                  <a:tcPr/>
                </a:tc>
                <a:tc>
                  <a:txBody>
                    <a:bodyPr/>
                    <a:lstStyle/>
                    <a:p>
                      <a:r>
                        <a:rPr lang="en-US" dirty="0" smtClean="0"/>
                        <a:t>Shape</a:t>
                      </a:r>
                      <a:endParaRPr lang="en-IN" dirty="0"/>
                    </a:p>
                  </a:txBody>
                  <a:tcPr/>
                </a:tc>
                <a:extLst>
                  <a:ext uri="{0D108BD9-81ED-4DB2-BD59-A6C34878D82A}">
                    <a16:rowId xmlns:a16="http://schemas.microsoft.com/office/drawing/2014/main" val="3232259614"/>
                  </a:ext>
                </a:extLst>
              </a:tr>
              <a:tr h="370840">
                <a:tc>
                  <a:txBody>
                    <a:bodyPr/>
                    <a:lstStyle/>
                    <a:p>
                      <a:r>
                        <a:rPr lang="en-US" dirty="0" smtClean="0"/>
                        <a:t>Mango</a:t>
                      </a:r>
                      <a:endParaRPr lang="en-IN" dirty="0"/>
                    </a:p>
                  </a:txBody>
                  <a:tcPr/>
                </a:tc>
                <a:tc>
                  <a:txBody>
                    <a:bodyPr/>
                    <a:lstStyle/>
                    <a:p>
                      <a:r>
                        <a:rPr lang="en-US" dirty="0" smtClean="0"/>
                        <a:t>Yellow</a:t>
                      </a:r>
                      <a:endParaRPr lang="en-IN" dirty="0"/>
                    </a:p>
                  </a:txBody>
                  <a:tcPr/>
                </a:tc>
                <a:tc>
                  <a:txBody>
                    <a:bodyPr/>
                    <a:lstStyle/>
                    <a:p>
                      <a:r>
                        <a:rPr lang="en-US" dirty="0" smtClean="0"/>
                        <a:t>Oval</a:t>
                      </a:r>
                      <a:endParaRPr lang="en-IN" dirty="0"/>
                    </a:p>
                  </a:txBody>
                  <a:tcPr/>
                </a:tc>
                <a:extLst>
                  <a:ext uri="{0D108BD9-81ED-4DB2-BD59-A6C34878D82A}">
                    <a16:rowId xmlns:a16="http://schemas.microsoft.com/office/drawing/2014/main" val="985907535"/>
                  </a:ext>
                </a:extLst>
              </a:tr>
              <a:tr h="370840">
                <a:tc>
                  <a:txBody>
                    <a:bodyPr/>
                    <a:lstStyle/>
                    <a:p>
                      <a:r>
                        <a:rPr lang="en-US" dirty="0" smtClean="0"/>
                        <a:t>Apple</a:t>
                      </a:r>
                      <a:endParaRPr lang="en-IN" dirty="0"/>
                    </a:p>
                  </a:txBody>
                  <a:tcPr/>
                </a:tc>
                <a:tc>
                  <a:txBody>
                    <a:bodyPr/>
                    <a:lstStyle/>
                    <a:p>
                      <a:r>
                        <a:rPr lang="en-US" dirty="0" smtClean="0"/>
                        <a:t>Red</a:t>
                      </a:r>
                      <a:endParaRPr lang="en-IN" dirty="0"/>
                    </a:p>
                  </a:txBody>
                  <a:tcPr/>
                </a:tc>
                <a:tc>
                  <a:txBody>
                    <a:bodyPr/>
                    <a:lstStyle/>
                    <a:p>
                      <a:r>
                        <a:rPr lang="en-US" dirty="0" smtClean="0"/>
                        <a:t>Flattened sphere</a:t>
                      </a:r>
                      <a:endParaRPr lang="en-IN" dirty="0"/>
                    </a:p>
                  </a:txBody>
                  <a:tcPr/>
                </a:tc>
                <a:extLst>
                  <a:ext uri="{0D108BD9-81ED-4DB2-BD59-A6C34878D82A}">
                    <a16:rowId xmlns:a16="http://schemas.microsoft.com/office/drawing/2014/main" val="715157510"/>
                  </a:ext>
                </a:extLst>
              </a:tr>
            </a:tbl>
          </a:graphicData>
        </a:graphic>
      </p:graphicFrame>
      <p:sp>
        <p:nvSpPr>
          <p:cNvPr id="6" name="TextBox 5"/>
          <p:cNvSpPr txBox="1"/>
          <p:nvPr/>
        </p:nvSpPr>
        <p:spPr>
          <a:xfrm>
            <a:off x="2334637" y="5535038"/>
            <a:ext cx="5359941" cy="461665"/>
          </a:xfrm>
          <a:prstGeom prst="rect">
            <a:avLst/>
          </a:prstGeom>
          <a:noFill/>
        </p:spPr>
        <p:txBody>
          <a:bodyPr wrap="square" rtlCol="0">
            <a:spAutoFit/>
          </a:bodyPr>
          <a:lstStyle/>
          <a:p>
            <a:r>
              <a:rPr lang="en-US" sz="2400" dirty="0" smtClean="0"/>
              <a:t>Is this a good feature space ..???</a:t>
            </a:r>
            <a:endParaRPr lang="en-IN" sz="2400" dirty="0"/>
          </a:p>
        </p:txBody>
      </p:sp>
    </p:spTree>
    <p:extLst>
      <p:ext uri="{BB962C8B-B14F-4D97-AF65-F5344CB8AC3E}">
        <p14:creationId xmlns:p14="http://schemas.microsoft.com/office/powerpoint/2010/main" val="2346306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logo with a blue and green design&#10;&#10;Description automatically generated">
            <a:extLst>
              <a:ext uri="{FF2B5EF4-FFF2-40B4-BE49-F238E27FC236}">
                <a16:creationId xmlns:a16="http://schemas.microsoft.com/office/drawing/2014/main" id="{CB2E3B9A-84DD-F547-3E5B-B66B2BE2DFC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3941" y="6288740"/>
            <a:ext cx="534533" cy="540000"/>
          </a:xfrm>
        </p:spPr>
      </p:pic>
      <p:pic>
        <p:nvPicPr>
          <p:cNvPr id="13" name="Picture 12" descr="A blue and white logo&#10;&#10;Description automatically generated">
            <a:extLst>
              <a:ext uri="{FF2B5EF4-FFF2-40B4-BE49-F238E27FC236}">
                <a16:creationId xmlns:a16="http://schemas.microsoft.com/office/drawing/2014/main" id="{197B6D35-0A60-34D8-7350-EC0D7D76DE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628059" y="6288740"/>
            <a:ext cx="540000" cy="540000"/>
          </a:xfrm>
          <a:prstGeom prst="rect">
            <a:avLst/>
          </a:prstGeom>
        </p:spPr>
      </p:pic>
      <p:grpSp>
        <p:nvGrpSpPr>
          <p:cNvPr id="2" name="Group 1">
            <a:extLst>
              <a:ext uri="{FF2B5EF4-FFF2-40B4-BE49-F238E27FC236}">
                <a16:creationId xmlns:a16="http://schemas.microsoft.com/office/drawing/2014/main" id="{60382C53-0AC2-0C1C-8441-2FF47CB01405}"/>
              </a:ext>
            </a:extLst>
          </p:cNvPr>
          <p:cNvGrpSpPr/>
          <p:nvPr/>
        </p:nvGrpSpPr>
        <p:grpSpPr>
          <a:xfrm>
            <a:off x="23940" y="-1"/>
            <a:ext cx="12096277" cy="1112781"/>
            <a:chOff x="0" y="0"/>
            <a:chExt cx="12192000" cy="1008000"/>
          </a:xfrm>
        </p:grpSpPr>
        <p:sp>
          <p:nvSpPr>
            <p:cNvPr id="14" name="Rectangle 13">
              <a:extLst>
                <a:ext uri="{FF2B5EF4-FFF2-40B4-BE49-F238E27FC236}">
                  <a16:creationId xmlns:a16="http://schemas.microsoft.com/office/drawing/2014/main" id="{4ED3BF48-B0B7-0CD8-DAA9-7708E3928839}"/>
                </a:ext>
              </a:extLst>
            </p:cNvPr>
            <p:cNvSpPr/>
            <p:nvPr/>
          </p:nvSpPr>
          <p:spPr>
            <a:xfrm>
              <a:off x="0" y="0"/>
              <a:ext cx="12192000" cy="900000"/>
            </a:xfrm>
            <a:prstGeom prst="rect">
              <a:avLst/>
            </a:prstGeom>
            <a:solidFill>
              <a:srgbClr val="5587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47945431-314A-D0EA-DE2A-E9CAC16F5483}"/>
                </a:ext>
              </a:extLst>
            </p:cNvPr>
            <p:cNvSpPr/>
            <p:nvPr/>
          </p:nvSpPr>
          <p:spPr>
            <a:xfrm>
              <a:off x="0" y="900000"/>
              <a:ext cx="12192000" cy="108000"/>
            </a:xfrm>
            <a:prstGeom prst="rect">
              <a:avLst/>
            </a:prstGeom>
            <a:solidFill>
              <a:srgbClr val="86C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 name="Title 1">
            <a:extLst>
              <a:ext uri="{FF2B5EF4-FFF2-40B4-BE49-F238E27FC236}">
                <a16:creationId xmlns:a16="http://schemas.microsoft.com/office/drawing/2014/main" id="{01CB1B04-9D91-9129-9747-55103BEDCADD}"/>
              </a:ext>
            </a:extLst>
          </p:cNvPr>
          <p:cNvSpPr txBox="1">
            <a:spLocks/>
          </p:cNvSpPr>
          <p:nvPr/>
        </p:nvSpPr>
        <p:spPr>
          <a:xfrm>
            <a:off x="23940" y="-212782"/>
            <a:ext cx="121680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algn="ctr">
              <a:lnSpc>
                <a:spcPct val="107000"/>
              </a:lnSpc>
              <a:spcBef>
                <a:spcPts val="0"/>
              </a:spcBef>
              <a:spcAft>
                <a:spcPts val="800"/>
              </a:spcAft>
            </a:pPr>
            <a:r>
              <a:rPr lang="en-US" b="1" dirty="0" smtClean="0">
                <a:solidFill>
                  <a:schemeClr val="bg1"/>
                </a:solidFill>
                <a:latin typeface="+mn-lt"/>
                <a:ea typeface="Calibri" panose="020F0502020204030204" pitchFamily="34" charset="0"/>
                <a:cs typeface="Mangal" panose="02040503050203030202" pitchFamily="18" charset="0"/>
              </a:rPr>
              <a:t>Similar courses</a:t>
            </a:r>
            <a:endParaRPr lang="en-US" dirty="0">
              <a:solidFill>
                <a:schemeClr val="bg1"/>
              </a:solidFill>
              <a:effectLst/>
              <a:latin typeface="+mn-lt"/>
              <a:ea typeface="Calibri" panose="020F0502020204030204" pitchFamily="34" charset="0"/>
              <a:cs typeface="Mangal" panose="02040503050203030202" pitchFamily="18" charset="0"/>
            </a:endParaRPr>
          </a:p>
        </p:txBody>
      </p:sp>
      <p:sp>
        <p:nvSpPr>
          <p:cNvPr id="7" name="TextBox 6">
            <a:extLst>
              <a:ext uri="{FF2B5EF4-FFF2-40B4-BE49-F238E27FC236}">
                <a16:creationId xmlns:a16="http://schemas.microsoft.com/office/drawing/2014/main" id="{0A103CAC-D7E4-40D5-E07E-0250FF08E216}"/>
              </a:ext>
            </a:extLst>
          </p:cNvPr>
          <p:cNvSpPr txBox="1"/>
          <p:nvPr/>
        </p:nvSpPr>
        <p:spPr>
          <a:xfrm>
            <a:off x="3047215" y="3136070"/>
            <a:ext cx="6094428" cy="373757"/>
          </a:xfrm>
          <a:prstGeom prst="rect">
            <a:avLst/>
          </a:prstGeom>
          <a:noFill/>
        </p:spPr>
        <p:txBody>
          <a:bodyPr wrap="square">
            <a:spAutoFit/>
          </a:bodyPr>
          <a:lstStyle/>
          <a:p>
            <a:pPr marL="0" marR="0" algn="just">
              <a:lnSpc>
                <a:spcPct val="107000"/>
              </a:lnSpc>
              <a:spcBef>
                <a:spcPts val="0"/>
              </a:spcBef>
              <a:spcAft>
                <a:spcPts val="800"/>
              </a:spcAft>
            </a:pPr>
            <a:r>
              <a:rPr lang="en-US" b="1" dirty="0">
                <a:solidFill>
                  <a:schemeClr val="bg1"/>
                </a:solidFill>
                <a:effectLst/>
                <a:latin typeface="Cambria" panose="02040503050406030204" pitchFamily="18" charset="0"/>
                <a:ea typeface="Calibri" panose="020F0502020204030204" pitchFamily="34" charset="0"/>
                <a:cs typeface="Mangal" panose="02040503050203030202" pitchFamily="18" charset="0"/>
              </a:rPr>
              <a:t>4.4 Faculty and Staff Matters</a:t>
            </a:r>
            <a:endParaRPr lang="en-US"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p:txBody>
      </p:sp>
      <p:pic>
        <p:nvPicPr>
          <p:cNvPr id="5" name="Picture 4"/>
          <p:cNvPicPr>
            <a:picLocks noChangeAspect="1"/>
          </p:cNvPicPr>
          <p:nvPr/>
        </p:nvPicPr>
        <p:blipFill rotWithShape="1">
          <a:blip r:embed="rId4"/>
          <a:srcRect l="7471" t="18960" r="11974" b="8785"/>
          <a:stretch/>
        </p:blipFill>
        <p:spPr>
          <a:xfrm>
            <a:off x="1347538" y="1564106"/>
            <a:ext cx="4419600" cy="2229852"/>
          </a:xfrm>
          <a:prstGeom prst="rect">
            <a:avLst/>
          </a:prstGeom>
        </p:spPr>
      </p:pic>
      <p:pic>
        <p:nvPicPr>
          <p:cNvPr id="8" name="Picture 7"/>
          <p:cNvPicPr>
            <a:picLocks noChangeAspect="1"/>
          </p:cNvPicPr>
          <p:nvPr/>
        </p:nvPicPr>
        <p:blipFill rotWithShape="1">
          <a:blip r:embed="rId5"/>
          <a:srcRect l="23976" t="29697" r="25438" b="6364"/>
          <a:stretch/>
        </p:blipFill>
        <p:spPr>
          <a:xfrm>
            <a:off x="6593305" y="1564106"/>
            <a:ext cx="3465096" cy="2294020"/>
          </a:xfrm>
          <a:prstGeom prst="rect">
            <a:avLst/>
          </a:prstGeom>
        </p:spPr>
      </p:pic>
      <p:sp>
        <p:nvSpPr>
          <p:cNvPr id="9" name="TextBox 8"/>
          <p:cNvSpPr txBox="1"/>
          <p:nvPr/>
        </p:nvSpPr>
        <p:spPr>
          <a:xfrm>
            <a:off x="4323347" y="4740442"/>
            <a:ext cx="1660358" cy="369332"/>
          </a:xfrm>
          <a:prstGeom prst="rect">
            <a:avLst/>
          </a:prstGeom>
          <a:noFill/>
        </p:spPr>
        <p:txBody>
          <a:bodyPr wrap="square" rtlCol="0">
            <a:spAutoFit/>
          </a:bodyPr>
          <a:lstStyle/>
          <a:p>
            <a:r>
              <a:rPr lang="en-US" dirty="0" smtClean="0"/>
              <a:t>To ADD More</a:t>
            </a:r>
            <a:endParaRPr lang="en-IN" dirty="0"/>
          </a:p>
        </p:txBody>
      </p:sp>
    </p:spTree>
    <p:extLst>
      <p:ext uri="{BB962C8B-B14F-4D97-AF65-F5344CB8AC3E}">
        <p14:creationId xmlns:p14="http://schemas.microsoft.com/office/powerpoint/2010/main" val="31081527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logo with a blue and green design&#10;&#10;Description automatically generated">
            <a:extLst>
              <a:ext uri="{FF2B5EF4-FFF2-40B4-BE49-F238E27FC236}">
                <a16:creationId xmlns:a16="http://schemas.microsoft.com/office/drawing/2014/main" id="{CB2E3B9A-84DD-F547-3E5B-B66B2BE2DFC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3941" y="6288740"/>
            <a:ext cx="534533" cy="540000"/>
          </a:xfrm>
        </p:spPr>
      </p:pic>
      <p:pic>
        <p:nvPicPr>
          <p:cNvPr id="13" name="Picture 12" descr="A blue and white logo&#10;&#10;Description automatically generated">
            <a:extLst>
              <a:ext uri="{FF2B5EF4-FFF2-40B4-BE49-F238E27FC236}">
                <a16:creationId xmlns:a16="http://schemas.microsoft.com/office/drawing/2014/main" id="{197B6D35-0A60-34D8-7350-EC0D7D76DE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628059" y="6288740"/>
            <a:ext cx="540000" cy="540000"/>
          </a:xfrm>
          <a:prstGeom prst="rect">
            <a:avLst/>
          </a:prstGeom>
        </p:spPr>
      </p:pic>
      <p:grpSp>
        <p:nvGrpSpPr>
          <p:cNvPr id="2" name="Group 1">
            <a:extLst>
              <a:ext uri="{FF2B5EF4-FFF2-40B4-BE49-F238E27FC236}">
                <a16:creationId xmlns:a16="http://schemas.microsoft.com/office/drawing/2014/main" id="{60382C53-0AC2-0C1C-8441-2FF47CB01405}"/>
              </a:ext>
            </a:extLst>
          </p:cNvPr>
          <p:cNvGrpSpPr/>
          <p:nvPr/>
        </p:nvGrpSpPr>
        <p:grpSpPr>
          <a:xfrm>
            <a:off x="23940" y="-1"/>
            <a:ext cx="12096277" cy="1112781"/>
            <a:chOff x="0" y="0"/>
            <a:chExt cx="12192000" cy="1008000"/>
          </a:xfrm>
        </p:grpSpPr>
        <p:sp>
          <p:nvSpPr>
            <p:cNvPr id="14" name="Rectangle 13">
              <a:extLst>
                <a:ext uri="{FF2B5EF4-FFF2-40B4-BE49-F238E27FC236}">
                  <a16:creationId xmlns:a16="http://schemas.microsoft.com/office/drawing/2014/main" id="{4ED3BF48-B0B7-0CD8-DAA9-7708E3928839}"/>
                </a:ext>
              </a:extLst>
            </p:cNvPr>
            <p:cNvSpPr/>
            <p:nvPr/>
          </p:nvSpPr>
          <p:spPr>
            <a:xfrm>
              <a:off x="0" y="0"/>
              <a:ext cx="12192000" cy="900000"/>
            </a:xfrm>
            <a:prstGeom prst="rect">
              <a:avLst/>
            </a:prstGeom>
            <a:solidFill>
              <a:srgbClr val="5587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47945431-314A-D0EA-DE2A-E9CAC16F5483}"/>
                </a:ext>
              </a:extLst>
            </p:cNvPr>
            <p:cNvSpPr/>
            <p:nvPr/>
          </p:nvSpPr>
          <p:spPr>
            <a:xfrm>
              <a:off x="0" y="900000"/>
              <a:ext cx="12192000" cy="108000"/>
            </a:xfrm>
            <a:prstGeom prst="rect">
              <a:avLst/>
            </a:prstGeom>
            <a:solidFill>
              <a:srgbClr val="86C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 name="Title 1">
            <a:extLst>
              <a:ext uri="{FF2B5EF4-FFF2-40B4-BE49-F238E27FC236}">
                <a16:creationId xmlns:a16="http://schemas.microsoft.com/office/drawing/2014/main" id="{01CB1B04-9D91-9129-9747-55103BEDCADD}"/>
              </a:ext>
            </a:extLst>
          </p:cNvPr>
          <p:cNvSpPr txBox="1">
            <a:spLocks/>
          </p:cNvSpPr>
          <p:nvPr/>
        </p:nvSpPr>
        <p:spPr>
          <a:xfrm>
            <a:off x="23940" y="-212782"/>
            <a:ext cx="121680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algn="ctr">
              <a:lnSpc>
                <a:spcPct val="107000"/>
              </a:lnSpc>
              <a:spcBef>
                <a:spcPts val="0"/>
              </a:spcBef>
              <a:spcAft>
                <a:spcPts val="800"/>
              </a:spcAft>
            </a:pPr>
            <a:r>
              <a:rPr lang="en-US" b="1" dirty="0" smtClean="0">
                <a:solidFill>
                  <a:schemeClr val="bg1"/>
                </a:solidFill>
                <a:latin typeface="+mn-lt"/>
                <a:ea typeface="Calibri" panose="020F0502020204030204" pitchFamily="34" charset="0"/>
                <a:cs typeface="Mangal" panose="02040503050203030202" pitchFamily="18" charset="0"/>
              </a:rPr>
              <a:t>Choice of Feature space</a:t>
            </a:r>
            <a:endParaRPr lang="en-US" dirty="0">
              <a:solidFill>
                <a:schemeClr val="bg1"/>
              </a:solidFill>
              <a:effectLst/>
              <a:latin typeface="+mn-lt"/>
              <a:ea typeface="Calibri" panose="020F0502020204030204" pitchFamily="34" charset="0"/>
              <a:cs typeface="Mangal" panose="02040503050203030202" pitchFamily="18" charset="0"/>
            </a:endParaRPr>
          </a:p>
        </p:txBody>
      </p:sp>
      <p:sp>
        <p:nvSpPr>
          <p:cNvPr id="7" name="TextBox 6">
            <a:extLst>
              <a:ext uri="{FF2B5EF4-FFF2-40B4-BE49-F238E27FC236}">
                <a16:creationId xmlns:a16="http://schemas.microsoft.com/office/drawing/2014/main" id="{0A103CAC-D7E4-40D5-E07E-0250FF08E216}"/>
              </a:ext>
            </a:extLst>
          </p:cNvPr>
          <p:cNvSpPr txBox="1"/>
          <p:nvPr/>
        </p:nvSpPr>
        <p:spPr>
          <a:xfrm>
            <a:off x="3047215" y="3136070"/>
            <a:ext cx="6094428" cy="373757"/>
          </a:xfrm>
          <a:prstGeom prst="rect">
            <a:avLst/>
          </a:prstGeom>
          <a:noFill/>
        </p:spPr>
        <p:txBody>
          <a:bodyPr wrap="square">
            <a:spAutoFit/>
          </a:bodyPr>
          <a:lstStyle/>
          <a:p>
            <a:pPr marL="0" marR="0" algn="just">
              <a:lnSpc>
                <a:spcPct val="107000"/>
              </a:lnSpc>
              <a:spcBef>
                <a:spcPts val="0"/>
              </a:spcBef>
              <a:spcAft>
                <a:spcPts val="800"/>
              </a:spcAft>
            </a:pPr>
            <a:r>
              <a:rPr lang="en-US" b="1" dirty="0">
                <a:solidFill>
                  <a:schemeClr val="bg1"/>
                </a:solidFill>
                <a:effectLst/>
                <a:latin typeface="Cambria" panose="02040503050406030204" pitchFamily="18" charset="0"/>
                <a:ea typeface="Calibri" panose="020F0502020204030204" pitchFamily="34" charset="0"/>
                <a:cs typeface="Mangal" panose="02040503050203030202" pitchFamily="18" charset="0"/>
              </a:rPr>
              <a:t>4.4 Faculty and Staff Matters</a:t>
            </a:r>
            <a:endParaRPr lang="en-US"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p:txBody>
      </p:sp>
      <p:sp>
        <p:nvSpPr>
          <p:cNvPr id="10" name="TextBox 9"/>
          <p:cNvSpPr txBox="1"/>
          <p:nvPr/>
        </p:nvSpPr>
        <p:spPr>
          <a:xfrm>
            <a:off x="564789" y="1206334"/>
            <a:ext cx="11386539" cy="4401205"/>
          </a:xfrm>
          <a:prstGeom prst="rect">
            <a:avLst/>
          </a:prstGeom>
          <a:noFill/>
        </p:spPr>
        <p:txBody>
          <a:bodyPr wrap="square" rtlCol="0">
            <a:spAutoFit/>
          </a:bodyPr>
          <a:lstStyle/>
          <a:p>
            <a:r>
              <a:rPr lang="en-US" sz="2800" dirty="0" smtClean="0"/>
              <a:t>What kind of Feature space is desirable ?</a:t>
            </a:r>
          </a:p>
          <a:p>
            <a:endParaRPr lang="en-US" sz="2800" dirty="0"/>
          </a:p>
          <a:p>
            <a:r>
              <a:rPr lang="en-US" sz="2800" dirty="0" smtClean="0"/>
              <a:t>If classification task is: Strawberry Vs Apple, then what are the possible features ?</a:t>
            </a:r>
          </a:p>
          <a:p>
            <a:endParaRPr lang="en-US" sz="2800" dirty="0" smtClean="0"/>
          </a:p>
          <a:p>
            <a:pPr marL="514350" indent="-514350">
              <a:buAutoNum type="alphaLcParenR"/>
            </a:pPr>
            <a:r>
              <a:rPr lang="en-US" sz="2800" dirty="0" smtClean="0"/>
              <a:t>Color</a:t>
            </a:r>
          </a:p>
          <a:p>
            <a:pPr marL="514350" indent="-514350">
              <a:buAutoNum type="alphaLcParenR"/>
            </a:pPr>
            <a:r>
              <a:rPr lang="en-US" sz="2800" dirty="0" smtClean="0"/>
              <a:t>Shape</a:t>
            </a:r>
          </a:p>
          <a:p>
            <a:endParaRPr lang="en-US" sz="2800" dirty="0" smtClean="0"/>
          </a:p>
          <a:p>
            <a:r>
              <a:rPr lang="en-US" sz="2800" dirty="0" smtClean="0"/>
              <a:t>Plot this feature space</a:t>
            </a:r>
          </a:p>
          <a:p>
            <a:endParaRPr lang="en-US" sz="2800" dirty="0" smtClean="0"/>
          </a:p>
        </p:txBody>
      </p:sp>
      <p:graphicFrame>
        <p:nvGraphicFramePr>
          <p:cNvPr id="5" name="Table 4"/>
          <p:cNvGraphicFramePr>
            <a:graphicFrameLocks noGrp="1"/>
          </p:cNvGraphicFramePr>
          <p:nvPr>
            <p:extLst>
              <p:ext uri="{D42A27DB-BD31-4B8C-83A1-F6EECF244321}">
                <p14:modId xmlns:p14="http://schemas.microsoft.com/office/powerpoint/2010/main" val="2715281009"/>
              </p:ext>
            </p:extLst>
          </p:nvPr>
        </p:nvGraphicFramePr>
        <p:xfrm>
          <a:off x="4352104" y="3747404"/>
          <a:ext cx="6873615" cy="1112520"/>
        </p:xfrm>
        <a:graphic>
          <a:graphicData uri="http://schemas.openxmlformats.org/drawingml/2006/table">
            <a:tbl>
              <a:tblPr firstRow="1" bandRow="1">
                <a:tableStyleId>{5C22544A-7EE6-4342-B048-85BDC9FD1C3A}</a:tableStyleId>
              </a:tblPr>
              <a:tblGrid>
                <a:gridCol w="2291205">
                  <a:extLst>
                    <a:ext uri="{9D8B030D-6E8A-4147-A177-3AD203B41FA5}">
                      <a16:colId xmlns:a16="http://schemas.microsoft.com/office/drawing/2014/main" val="2578686453"/>
                    </a:ext>
                  </a:extLst>
                </a:gridCol>
                <a:gridCol w="2291205">
                  <a:extLst>
                    <a:ext uri="{9D8B030D-6E8A-4147-A177-3AD203B41FA5}">
                      <a16:colId xmlns:a16="http://schemas.microsoft.com/office/drawing/2014/main" val="201549631"/>
                    </a:ext>
                  </a:extLst>
                </a:gridCol>
                <a:gridCol w="2291205">
                  <a:extLst>
                    <a:ext uri="{9D8B030D-6E8A-4147-A177-3AD203B41FA5}">
                      <a16:colId xmlns:a16="http://schemas.microsoft.com/office/drawing/2014/main" val="2336225664"/>
                    </a:ext>
                  </a:extLst>
                </a:gridCol>
              </a:tblGrid>
              <a:tr h="370840">
                <a:tc>
                  <a:txBody>
                    <a:bodyPr/>
                    <a:lstStyle/>
                    <a:p>
                      <a:r>
                        <a:rPr lang="en-US" dirty="0" smtClean="0"/>
                        <a:t>Fruit</a:t>
                      </a:r>
                      <a:endParaRPr lang="en-IN" dirty="0"/>
                    </a:p>
                  </a:txBody>
                  <a:tcPr/>
                </a:tc>
                <a:tc>
                  <a:txBody>
                    <a:bodyPr/>
                    <a:lstStyle/>
                    <a:p>
                      <a:r>
                        <a:rPr lang="en-US" dirty="0" smtClean="0"/>
                        <a:t>Color</a:t>
                      </a:r>
                      <a:endParaRPr lang="en-IN" dirty="0"/>
                    </a:p>
                  </a:txBody>
                  <a:tcPr/>
                </a:tc>
                <a:tc>
                  <a:txBody>
                    <a:bodyPr/>
                    <a:lstStyle/>
                    <a:p>
                      <a:r>
                        <a:rPr lang="en-US" dirty="0" smtClean="0"/>
                        <a:t>Shape</a:t>
                      </a:r>
                      <a:endParaRPr lang="en-IN" dirty="0"/>
                    </a:p>
                  </a:txBody>
                  <a:tcPr/>
                </a:tc>
                <a:extLst>
                  <a:ext uri="{0D108BD9-81ED-4DB2-BD59-A6C34878D82A}">
                    <a16:rowId xmlns:a16="http://schemas.microsoft.com/office/drawing/2014/main" val="3232259614"/>
                  </a:ext>
                </a:extLst>
              </a:tr>
              <a:tr h="370840">
                <a:tc>
                  <a:txBody>
                    <a:bodyPr/>
                    <a:lstStyle/>
                    <a:p>
                      <a:r>
                        <a:rPr lang="en-US" dirty="0" smtClean="0"/>
                        <a:t>Strawberry</a:t>
                      </a:r>
                      <a:endParaRPr lang="en-IN" dirty="0"/>
                    </a:p>
                  </a:txBody>
                  <a:tcPr/>
                </a:tc>
                <a:tc>
                  <a:txBody>
                    <a:bodyPr/>
                    <a:lstStyle/>
                    <a:p>
                      <a:r>
                        <a:rPr lang="en-US" dirty="0" smtClean="0"/>
                        <a:t>Red</a:t>
                      </a:r>
                      <a:endParaRPr lang="en-IN" dirty="0"/>
                    </a:p>
                  </a:txBody>
                  <a:tcPr/>
                </a:tc>
                <a:tc>
                  <a:txBody>
                    <a:bodyPr/>
                    <a:lstStyle/>
                    <a:p>
                      <a:r>
                        <a:rPr lang="en-US" dirty="0" smtClean="0"/>
                        <a:t>Round</a:t>
                      </a:r>
                      <a:endParaRPr lang="en-IN" dirty="0"/>
                    </a:p>
                  </a:txBody>
                  <a:tcPr/>
                </a:tc>
                <a:extLst>
                  <a:ext uri="{0D108BD9-81ED-4DB2-BD59-A6C34878D82A}">
                    <a16:rowId xmlns:a16="http://schemas.microsoft.com/office/drawing/2014/main" val="985907535"/>
                  </a:ext>
                </a:extLst>
              </a:tr>
              <a:tr h="370840">
                <a:tc>
                  <a:txBody>
                    <a:bodyPr/>
                    <a:lstStyle/>
                    <a:p>
                      <a:r>
                        <a:rPr lang="en-US" dirty="0" smtClean="0"/>
                        <a:t>Apple</a:t>
                      </a:r>
                      <a:endParaRPr lang="en-IN" dirty="0"/>
                    </a:p>
                  </a:txBody>
                  <a:tcPr/>
                </a:tc>
                <a:tc>
                  <a:txBody>
                    <a:bodyPr/>
                    <a:lstStyle/>
                    <a:p>
                      <a:r>
                        <a:rPr lang="en-US" dirty="0" smtClean="0"/>
                        <a:t>Red</a:t>
                      </a:r>
                      <a:endParaRPr lang="en-IN" dirty="0"/>
                    </a:p>
                  </a:txBody>
                  <a:tcPr/>
                </a:tc>
                <a:tc>
                  <a:txBody>
                    <a:bodyPr/>
                    <a:lstStyle/>
                    <a:p>
                      <a:r>
                        <a:rPr lang="en-US" dirty="0" smtClean="0"/>
                        <a:t>Flattened sphere</a:t>
                      </a:r>
                      <a:endParaRPr lang="en-IN" dirty="0"/>
                    </a:p>
                  </a:txBody>
                  <a:tcPr/>
                </a:tc>
                <a:extLst>
                  <a:ext uri="{0D108BD9-81ED-4DB2-BD59-A6C34878D82A}">
                    <a16:rowId xmlns:a16="http://schemas.microsoft.com/office/drawing/2014/main" val="715157510"/>
                  </a:ext>
                </a:extLst>
              </a:tr>
            </a:tbl>
          </a:graphicData>
        </a:graphic>
      </p:graphicFrame>
      <p:sp>
        <p:nvSpPr>
          <p:cNvPr id="6" name="TextBox 5"/>
          <p:cNvSpPr txBox="1"/>
          <p:nvPr/>
        </p:nvSpPr>
        <p:spPr>
          <a:xfrm>
            <a:off x="2334637" y="5535038"/>
            <a:ext cx="5359941" cy="461665"/>
          </a:xfrm>
          <a:prstGeom prst="rect">
            <a:avLst/>
          </a:prstGeom>
          <a:noFill/>
        </p:spPr>
        <p:txBody>
          <a:bodyPr wrap="square" rtlCol="0">
            <a:spAutoFit/>
          </a:bodyPr>
          <a:lstStyle/>
          <a:p>
            <a:r>
              <a:rPr lang="en-US" sz="2400" dirty="0" smtClean="0"/>
              <a:t>Is this a good feature space ..???</a:t>
            </a:r>
            <a:endParaRPr lang="en-IN" sz="2400" dirty="0"/>
          </a:p>
        </p:txBody>
      </p:sp>
    </p:spTree>
    <p:extLst>
      <p:ext uri="{BB962C8B-B14F-4D97-AF65-F5344CB8AC3E}">
        <p14:creationId xmlns:p14="http://schemas.microsoft.com/office/powerpoint/2010/main" val="347614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logo with a blue and green design&#10;&#10;Description automatically generated">
            <a:extLst>
              <a:ext uri="{FF2B5EF4-FFF2-40B4-BE49-F238E27FC236}">
                <a16:creationId xmlns:a16="http://schemas.microsoft.com/office/drawing/2014/main" id="{CB2E3B9A-84DD-F547-3E5B-B66B2BE2DFC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3941" y="6288740"/>
            <a:ext cx="534533" cy="540000"/>
          </a:xfrm>
        </p:spPr>
      </p:pic>
      <p:pic>
        <p:nvPicPr>
          <p:cNvPr id="13" name="Picture 12" descr="A blue and white logo&#10;&#10;Description automatically generated">
            <a:extLst>
              <a:ext uri="{FF2B5EF4-FFF2-40B4-BE49-F238E27FC236}">
                <a16:creationId xmlns:a16="http://schemas.microsoft.com/office/drawing/2014/main" id="{197B6D35-0A60-34D8-7350-EC0D7D76DE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628059" y="6288740"/>
            <a:ext cx="540000" cy="540000"/>
          </a:xfrm>
          <a:prstGeom prst="rect">
            <a:avLst/>
          </a:prstGeom>
        </p:spPr>
      </p:pic>
      <p:grpSp>
        <p:nvGrpSpPr>
          <p:cNvPr id="2" name="Group 1">
            <a:extLst>
              <a:ext uri="{FF2B5EF4-FFF2-40B4-BE49-F238E27FC236}">
                <a16:creationId xmlns:a16="http://schemas.microsoft.com/office/drawing/2014/main" id="{60382C53-0AC2-0C1C-8441-2FF47CB01405}"/>
              </a:ext>
            </a:extLst>
          </p:cNvPr>
          <p:cNvGrpSpPr/>
          <p:nvPr/>
        </p:nvGrpSpPr>
        <p:grpSpPr>
          <a:xfrm>
            <a:off x="23940" y="-1"/>
            <a:ext cx="12096277" cy="1112781"/>
            <a:chOff x="0" y="0"/>
            <a:chExt cx="12192000" cy="1008000"/>
          </a:xfrm>
        </p:grpSpPr>
        <p:sp>
          <p:nvSpPr>
            <p:cNvPr id="14" name="Rectangle 13">
              <a:extLst>
                <a:ext uri="{FF2B5EF4-FFF2-40B4-BE49-F238E27FC236}">
                  <a16:creationId xmlns:a16="http://schemas.microsoft.com/office/drawing/2014/main" id="{4ED3BF48-B0B7-0CD8-DAA9-7708E3928839}"/>
                </a:ext>
              </a:extLst>
            </p:cNvPr>
            <p:cNvSpPr/>
            <p:nvPr/>
          </p:nvSpPr>
          <p:spPr>
            <a:xfrm>
              <a:off x="0" y="0"/>
              <a:ext cx="12192000" cy="900000"/>
            </a:xfrm>
            <a:prstGeom prst="rect">
              <a:avLst/>
            </a:prstGeom>
            <a:solidFill>
              <a:srgbClr val="5587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47945431-314A-D0EA-DE2A-E9CAC16F5483}"/>
                </a:ext>
              </a:extLst>
            </p:cNvPr>
            <p:cNvSpPr/>
            <p:nvPr/>
          </p:nvSpPr>
          <p:spPr>
            <a:xfrm>
              <a:off x="0" y="900000"/>
              <a:ext cx="12192000" cy="108000"/>
            </a:xfrm>
            <a:prstGeom prst="rect">
              <a:avLst/>
            </a:prstGeom>
            <a:solidFill>
              <a:srgbClr val="86C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 name="Title 1">
            <a:extLst>
              <a:ext uri="{FF2B5EF4-FFF2-40B4-BE49-F238E27FC236}">
                <a16:creationId xmlns:a16="http://schemas.microsoft.com/office/drawing/2014/main" id="{01CB1B04-9D91-9129-9747-55103BEDCADD}"/>
              </a:ext>
            </a:extLst>
          </p:cNvPr>
          <p:cNvSpPr txBox="1">
            <a:spLocks/>
          </p:cNvSpPr>
          <p:nvPr/>
        </p:nvSpPr>
        <p:spPr>
          <a:xfrm>
            <a:off x="23940" y="-212782"/>
            <a:ext cx="121680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algn="ctr">
              <a:lnSpc>
                <a:spcPct val="107000"/>
              </a:lnSpc>
              <a:spcBef>
                <a:spcPts val="0"/>
              </a:spcBef>
              <a:spcAft>
                <a:spcPts val="800"/>
              </a:spcAft>
            </a:pPr>
            <a:r>
              <a:rPr lang="en-US" b="1" dirty="0" smtClean="0">
                <a:solidFill>
                  <a:schemeClr val="bg1"/>
                </a:solidFill>
                <a:latin typeface="+mn-lt"/>
                <a:ea typeface="Calibri" panose="020F0502020204030204" pitchFamily="34" charset="0"/>
                <a:cs typeface="Mangal" panose="02040503050203030202" pitchFamily="18" charset="0"/>
              </a:rPr>
              <a:t>Choice of Feature space</a:t>
            </a:r>
            <a:endParaRPr lang="en-US" dirty="0">
              <a:solidFill>
                <a:schemeClr val="bg1"/>
              </a:solidFill>
              <a:effectLst/>
              <a:latin typeface="+mn-lt"/>
              <a:ea typeface="Calibri" panose="020F0502020204030204" pitchFamily="34" charset="0"/>
              <a:cs typeface="Mangal" panose="02040503050203030202" pitchFamily="18" charset="0"/>
            </a:endParaRPr>
          </a:p>
        </p:txBody>
      </p:sp>
      <p:sp>
        <p:nvSpPr>
          <p:cNvPr id="7" name="TextBox 6">
            <a:extLst>
              <a:ext uri="{FF2B5EF4-FFF2-40B4-BE49-F238E27FC236}">
                <a16:creationId xmlns:a16="http://schemas.microsoft.com/office/drawing/2014/main" id="{0A103CAC-D7E4-40D5-E07E-0250FF08E216}"/>
              </a:ext>
            </a:extLst>
          </p:cNvPr>
          <p:cNvSpPr txBox="1"/>
          <p:nvPr/>
        </p:nvSpPr>
        <p:spPr>
          <a:xfrm>
            <a:off x="5533631" y="2387036"/>
            <a:ext cx="6094428" cy="2478564"/>
          </a:xfrm>
          <a:prstGeom prst="rect">
            <a:avLst/>
          </a:prstGeom>
          <a:noFill/>
        </p:spPr>
        <p:txBody>
          <a:bodyPr wrap="square">
            <a:spAutoFit/>
          </a:bodyPr>
          <a:lstStyle/>
          <a:p>
            <a:pPr marL="0" marR="0" algn="just">
              <a:lnSpc>
                <a:spcPct val="107000"/>
              </a:lnSpc>
              <a:spcBef>
                <a:spcPts val="0"/>
              </a:spcBef>
              <a:spcAft>
                <a:spcPts val="800"/>
              </a:spcAft>
            </a:pPr>
            <a:r>
              <a:rPr lang="en-US" sz="2400" dirty="0" smtClean="0">
                <a:effectLst/>
                <a:latin typeface="Cambria" panose="02040503050406030204" pitchFamily="18" charset="0"/>
                <a:ea typeface="Calibri" panose="020F0502020204030204" pitchFamily="34" charset="0"/>
                <a:cs typeface="Mangal" panose="02040503050203030202" pitchFamily="18" charset="0"/>
              </a:rPr>
              <a:t>Which feature space is better ?</a:t>
            </a:r>
          </a:p>
          <a:p>
            <a:pPr marL="0" marR="0" algn="just">
              <a:lnSpc>
                <a:spcPct val="107000"/>
              </a:lnSpc>
              <a:spcBef>
                <a:spcPts val="0"/>
              </a:spcBef>
              <a:spcAft>
                <a:spcPts val="800"/>
              </a:spcAft>
            </a:pPr>
            <a:endParaRPr lang="en-US" sz="2400" dirty="0">
              <a:latin typeface="Cambria" panose="02040503050406030204" pitchFamily="18" charset="0"/>
              <a:ea typeface="Calibri" panose="020F0502020204030204" pitchFamily="34" charset="0"/>
              <a:cs typeface="Mangal" panose="02040503050203030202" pitchFamily="18" charset="0"/>
            </a:endParaRPr>
          </a:p>
          <a:p>
            <a:pPr marL="0" marR="0" algn="just">
              <a:lnSpc>
                <a:spcPct val="107000"/>
              </a:lnSpc>
              <a:spcBef>
                <a:spcPts val="0"/>
              </a:spcBef>
              <a:spcAft>
                <a:spcPts val="800"/>
              </a:spcAft>
            </a:pPr>
            <a:r>
              <a:rPr lang="en-US" sz="2400" dirty="0" smtClean="0">
                <a:effectLst/>
                <a:latin typeface="Cambria" panose="02040503050406030204" pitchFamily="18" charset="0"/>
                <a:ea typeface="Calibri" panose="020F0502020204030204" pitchFamily="34" charset="0"/>
                <a:cs typeface="Mangal" panose="02040503050203030202" pitchFamily="18" charset="0"/>
              </a:rPr>
              <a:t>Good Feature space needs</a:t>
            </a:r>
          </a:p>
          <a:p>
            <a:pPr marL="0" marR="0" algn="just">
              <a:lnSpc>
                <a:spcPct val="107000"/>
              </a:lnSpc>
              <a:spcBef>
                <a:spcPts val="0"/>
              </a:spcBef>
              <a:spcAft>
                <a:spcPts val="800"/>
              </a:spcAft>
            </a:pPr>
            <a:r>
              <a:rPr lang="en-US" sz="2400" dirty="0" smtClean="0">
                <a:latin typeface="Cambria" panose="02040503050406030204" pitchFamily="18" charset="0"/>
                <a:ea typeface="Calibri" panose="020F0502020204030204" pitchFamily="34" charset="0"/>
                <a:cs typeface="Mangal" panose="02040503050203030202" pitchFamily="18" charset="0"/>
              </a:rPr>
              <a:t>Large Inter-class distance and</a:t>
            </a:r>
          </a:p>
          <a:p>
            <a:pPr marL="0" marR="0" algn="just">
              <a:lnSpc>
                <a:spcPct val="107000"/>
              </a:lnSpc>
              <a:spcBef>
                <a:spcPts val="0"/>
              </a:spcBef>
              <a:spcAft>
                <a:spcPts val="800"/>
              </a:spcAft>
            </a:pPr>
            <a:r>
              <a:rPr lang="en-US" sz="2400" dirty="0" smtClean="0">
                <a:effectLst/>
                <a:latin typeface="Cambria" panose="02040503050406030204" pitchFamily="18" charset="0"/>
                <a:ea typeface="Calibri" panose="020F0502020204030204" pitchFamily="34" charset="0"/>
                <a:cs typeface="Mangal" panose="02040503050203030202" pitchFamily="18" charset="0"/>
              </a:rPr>
              <a:t>Small Intra-class distance</a:t>
            </a:r>
            <a:endParaRPr lang="en-US" sz="24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13314" name="Picture 2" descr="Neural Network Feature Visualization » Artificial Intelligence - MATLAB &amp;  Simulink"/>
          <p:cNvPicPr>
            <a:picLocks noChangeAspect="1" noChangeArrowheads="1"/>
          </p:cNvPicPr>
          <p:nvPr/>
        </p:nvPicPr>
        <p:blipFill rotWithShape="1">
          <a:blip r:embed="rId4">
            <a:extLst>
              <a:ext uri="{28A0092B-C50C-407E-A947-70E740481C1C}">
                <a14:useLocalDpi xmlns:a14="http://schemas.microsoft.com/office/drawing/2010/main" val="0"/>
              </a:ext>
            </a:extLst>
          </a:blip>
          <a:srcRect t="7406"/>
          <a:stretch/>
        </p:blipFill>
        <p:spPr bwMode="auto">
          <a:xfrm>
            <a:off x="136353" y="1714120"/>
            <a:ext cx="5334000" cy="370420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955261" y="5573947"/>
            <a:ext cx="9455284" cy="1077218"/>
          </a:xfrm>
          <a:prstGeom prst="rect">
            <a:avLst/>
          </a:prstGeom>
          <a:noFill/>
        </p:spPr>
        <p:txBody>
          <a:bodyPr wrap="square" rtlCol="0">
            <a:spAutoFit/>
          </a:bodyPr>
          <a:lstStyle/>
          <a:p>
            <a:r>
              <a:rPr lang="en-US" sz="3200" dirty="0" smtClean="0">
                <a:latin typeface="Cambria" panose="02040503050406030204" pitchFamily="18" charset="0"/>
                <a:ea typeface="Calibri" panose="020F0502020204030204" pitchFamily="34" charset="0"/>
                <a:cs typeface="Mangal" panose="02040503050203030202" pitchFamily="18" charset="0"/>
              </a:rPr>
              <a:t>Any golden rule to decide on the best feature space </a:t>
            </a:r>
            <a:r>
              <a:rPr lang="en-US" sz="3200" dirty="0">
                <a:latin typeface="Cambria" panose="02040503050406030204" pitchFamily="18" charset="0"/>
                <a:ea typeface="Calibri" panose="020F0502020204030204" pitchFamily="34" charset="0"/>
                <a:cs typeface="Mangal" panose="02040503050203030202" pitchFamily="18" charset="0"/>
              </a:rPr>
              <a:t>?</a:t>
            </a:r>
          </a:p>
          <a:p>
            <a:endParaRPr lang="en-IN" sz="3200" dirty="0"/>
          </a:p>
        </p:txBody>
      </p:sp>
    </p:spTree>
    <p:extLst>
      <p:ext uri="{BB962C8B-B14F-4D97-AF65-F5344CB8AC3E}">
        <p14:creationId xmlns:p14="http://schemas.microsoft.com/office/powerpoint/2010/main" val="8820591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logo with a blue and green design&#10;&#10;Description automatically generated">
            <a:extLst>
              <a:ext uri="{FF2B5EF4-FFF2-40B4-BE49-F238E27FC236}">
                <a16:creationId xmlns:a16="http://schemas.microsoft.com/office/drawing/2014/main" id="{CB2E3B9A-84DD-F547-3E5B-B66B2BE2DFC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3941" y="6288740"/>
            <a:ext cx="534533" cy="540000"/>
          </a:xfrm>
        </p:spPr>
      </p:pic>
      <p:pic>
        <p:nvPicPr>
          <p:cNvPr id="13" name="Picture 12" descr="A blue and white logo&#10;&#10;Description automatically generated">
            <a:extLst>
              <a:ext uri="{FF2B5EF4-FFF2-40B4-BE49-F238E27FC236}">
                <a16:creationId xmlns:a16="http://schemas.microsoft.com/office/drawing/2014/main" id="{197B6D35-0A60-34D8-7350-EC0D7D76DE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628059" y="6288740"/>
            <a:ext cx="540000" cy="540000"/>
          </a:xfrm>
          <a:prstGeom prst="rect">
            <a:avLst/>
          </a:prstGeom>
        </p:spPr>
      </p:pic>
      <p:grpSp>
        <p:nvGrpSpPr>
          <p:cNvPr id="2" name="Group 1">
            <a:extLst>
              <a:ext uri="{FF2B5EF4-FFF2-40B4-BE49-F238E27FC236}">
                <a16:creationId xmlns:a16="http://schemas.microsoft.com/office/drawing/2014/main" id="{60382C53-0AC2-0C1C-8441-2FF47CB01405}"/>
              </a:ext>
            </a:extLst>
          </p:cNvPr>
          <p:cNvGrpSpPr/>
          <p:nvPr/>
        </p:nvGrpSpPr>
        <p:grpSpPr>
          <a:xfrm>
            <a:off x="23940" y="-1"/>
            <a:ext cx="12096277" cy="1112781"/>
            <a:chOff x="0" y="0"/>
            <a:chExt cx="12192000" cy="1008000"/>
          </a:xfrm>
        </p:grpSpPr>
        <p:sp>
          <p:nvSpPr>
            <p:cNvPr id="14" name="Rectangle 13">
              <a:extLst>
                <a:ext uri="{FF2B5EF4-FFF2-40B4-BE49-F238E27FC236}">
                  <a16:creationId xmlns:a16="http://schemas.microsoft.com/office/drawing/2014/main" id="{4ED3BF48-B0B7-0CD8-DAA9-7708E3928839}"/>
                </a:ext>
              </a:extLst>
            </p:cNvPr>
            <p:cNvSpPr/>
            <p:nvPr/>
          </p:nvSpPr>
          <p:spPr>
            <a:xfrm>
              <a:off x="0" y="0"/>
              <a:ext cx="12192000" cy="900000"/>
            </a:xfrm>
            <a:prstGeom prst="rect">
              <a:avLst/>
            </a:prstGeom>
            <a:solidFill>
              <a:srgbClr val="5587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47945431-314A-D0EA-DE2A-E9CAC16F5483}"/>
                </a:ext>
              </a:extLst>
            </p:cNvPr>
            <p:cNvSpPr/>
            <p:nvPr/>
          </p:nvSpPr>
          <p:spPr>
            <a:xfrm>
              <a:off x="0" y="900000"/>
              <a:ext cx="12192000" cy="108000"/>
            </a:xfrm>
            <a:prstGeom prst="rect">
              <a:avLst/>
            </a:prstGeom>
            <a:solidFill>
              <a:srgbClr val="86C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 name="Title 1">
            <a:extLst>
              <a:ext uri="{FF2B5EF4-FFF2-40B4-BE49-F238E27FC236}">
                <a16:creationId xmlns:a16="http://schemas.microsoft.com/office/drawing/2014/main" id="{01CB1B04-9D91-9129-9747-55103BEDCADD}"/>
              </a:ext>
            </a:extLst>
          </p:cNvPr>
          <p:cNvSpPr txBox="1">
            <a:spLocks/>
          </p:cNvSpPr>
          <p:nvPr/>
        </p:nvSpPr>
        <p:spPr>
          <a:xfrm>
            <a:off x="23940" y="-212782"/>
            <a:ext cx="121680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algn="ctr">
              <a:lnSpc>
                <a:spcPct val="107000"/>
              </a:lnSpc>
              <a:spcBef>
                <a:spcPts val="0"/>
              </a:spcBef>
              <a:spcAft>
                <a:spcPts val="800"/>
              </a:spcAft>
            </a:pPr>
            <a:r>
              <a:rPr lang="en-US" b="1" dirty="0" smtClean="0">
                <a:solidFill>
                  <a:schemeClr val="bg1"/>
                </a:solidFill>
                <a:latin typeface="+mn-lt"/>
                <a:ea typeface="Calibri" panose="020F0502020204030204" pitchFamily="34" charset="0"/>
                <a:cs typeface="Mangal" panose="02040503050203030202" pitchFamily="18" charset="0"/>
              </a:rPr>
              <a:t>What is Data-driven approach</a:t>
            </a:r>
            <a:endParaRPr lang="en-US" dirty="0">
              <a:solidFill>
                <a:schemeClr val="bg1"/>
              </a:solidFill>
              <a:effectLst/>
              <a:latin typeface="+mn-lt"/>
              <a:ea typeface="Calibri" panose="020F0502020204030204" pitchFamily="34" charset="0"/>
              <a:cs typeface="Mangal" panose="02040503050203030202" pitchFamily="18" charset="0"/>
            </a:endParaRPr>
          </a:p>
        </p:txBody>
      </p:sp>
      <p:sp>
        <p:nvSpPr>
          <p:cNvPr id="7" name="TextBox 6">
            <a:extLst>
              <a:ext uri="{FF2B5EF4-FFF2-40B4-BE49-F238E27FC236}">
                <a16:creationId xmlns:a16="http://schemas.microsoft.com/office/drawing/2014/main" id="{0A103CAC-D7E4-40D5-E07E-0250FF08E216}"/>
              </a:ext>
            </a:extLst>
          </p:cNvPr>
          <p:cNvSpPr txBox="1"/>
          <p:nvPr/>
        </p:nvSpPr>
        <p:spPr>
          <a:xfrm>
            <a:off x="3047215" y="3136070"/>
            <a:ext cx="6094428" cy="373757"/>
          </a:xfrm>
          <a:prstGeom prst="rect">
            <a:avLst/>
          </a:prstGeom>
          <a:noFill/>
        </p:spPr>
        <p:txBody>
          <a:bodyPr wrap="square">
            <a:spAutoFit/>
          </a:bodyPr>
          <a:lstStyle/>
          <a:p>
            <a:pPr marL="0" marR="0" algn="just">
              <a:lnSpc>
                <a:spcPct val="107000"/>
              </a:lnSpc>
              <a:spcBef>
                <a:spcPts val="0"/>
              </a:spcBef>
              <a:spcAft>
                <a:spcPts val="800"/>
              </a:spcAft>
            </a:pPr>
            <a:r>
              <a:rPr lang="en-US" b="1" dirty="0">
                <a:solidFill>
                  <a:schemeClr val="bg1"/>
                </a:solidFill>
                <a:effectLst/>
                <a:latin typeface="Cambria" panose="02040503050406030204" pitchFamily="18" charset="0"/>
                <a:ea typeface="Calibri" panose="020F0502020204030204" pitchFamily="34" charset="0"/>
                <a:cs typeface="Mangal" panose="02040503050203030202" pitchFamily="18" charset="0"/>
              </a:rPr>
              <a:t>4.4 Faculty and Staff Matters</a:t>
            </a:r>
            <a:endParaRPr lang="en-US"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p:txBody>
      </p:sp>
      <p:sp>
        <p:nvSpPr>
          <p:cNvPr id="10" name="TextBox 9"/>
          <p:cNvSpPr txBox="1"/>
          <p:nvPr/>
        </p:nvSpPr>
        <p:spPr>
          <a:xfrm>
            <a:off x="564789" y="1206334"/>
            <a:ext cx="11386539" cy="523220"/>
          </a:xfrm>
          <a:prstGeom prst="rect">
            <a:avLst/>
          </a:prstGeom>
          <a:noFill/>
        </p:spPr>
        <p:txBody>
          <a:bodyPr wrap="square" rtlCol="0">
            <a:spAutoFit/>
          </a:bodyPr>
          <a:lstStyle/>
          <a:p>
            <a:r>
              <a:rPr lang="en-US" sz="2800" dirty="0" smtClean="0"/>
              <a:t>Traditional ML Vs Data-driven Block schematic</a:t>
            </a:r>
          </a:p>
        </p:txBody>
      </p:sp>
      <p:sp>
        <p:nvSpPr>
          <p:cNvPr id="5" name="Rectangle 4"/>
          <p:cNvSpPr/>
          <p:nvPr/>
        </p:nvSpPr>
        <p:spPr>
          <a:xfrm>
            <a:off x="2766587" y="2411183"/>
            <a:ext cx="2179782" cy="11083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p:cNvSpPr txBox="1"/>
          <p:nvPr/>
        </p:nvSpPr>
        <p:spPr>
          <a:xfrm>
            <a:off x="868218" y="2706255"/>
            <a:ext cx="1191491" cy="646331"/>
          </a:xfrm>
          <a:prstGeom prst="rect">
            <a:avLst/>
          </a:prstGeom>
          <a:noFill/>
          <a:ln>
            <a:solidFill>
              <a:schemeClr val="accent1">
                <a:shade val="50000"/>
              </a:schemeClr>
            </a:solidFill>
          </a:ln>
        </p:spPr>
        <p:txBody>
          <a:bodyPr wrap="square" rtlCol="0">
            <a:spAutoFit/>
          </a:bodyPr>
          <a:lstStyle/>
          <a:p>
            <a:r>
              <a:rPr lang="en-US" dirty="0" smtClean="0"/>
              <a:t>Data (Features)</a:t>
            </a:r>
            <a:endParaRPr lang="en-IN" dirty="0"/>
          </a:p>
        </p:txBody>
      </p:sp>
      <p:cxnSp>
        <p:nvCxnSpPr>
          <p:cNvPr id="9" name="Straight Arrow Connector 8"/>
          <p:cNvCxnSpPr>
            <a:stCxn id="6" idx="3"/>
          </p:cNvCxnSpPr>
          <p:nvPr/>
        </p:nvCxnSpPr>
        <p:spPr>
          <a:xfrm>
            <a:off x="2059709" y="3029421"/>
            <a:ext cx="702946" cy="15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965037" y="3026173"/>
            <a:ext cx="702946" cy="15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377010" y="2771689"/>
            <a:ext cx="1607127" cy="369332"/>
          </a:xfrm>
          <a:prstGeom prst="rect">
            <a:avLst/>
          </a:prstGeom>
          <a:noFill/>
        </p:spPr>
        <p:txBody>
          <a:bodyPr wrap="square" rtlCol="0">
            <a:spAutoFit/>
          </a:bodyPr>
          <a:lstStyle/>
          <a:p>
            <a:r>
              <a:rPr lang="en-US" dirty="0" smtClean="0">
                <a:solidFill>
                  <a:schemeClr val="bg1"/>
                </a:solidFill>
              </a:rPr>
              <a:t>MODEL</a:t>
            </a:r>
            <a:endParaRPr lang="en-IN" dirty="0">
              <a:solidFill>
                <a:schemeClr val="bg1"/>
              </a:solidFill>
            </a:endParaRPr>
          </a:p>
        </p:txBody>
      </p:sp>
      <p:sp>
        <p:nvSpPr>
          <p:cNvPr id="17" name="Rectangle 16"/>
          <p:cNvSpPr/>
          <p:nvPr/>
        </p:nvSpPr>
        <p:spPr>
          <a:xfrm>
            <a:off x="2607700" y="4372931"/>
            <a:ext cx="2179782" cy="11083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p:cNvSpPr txBox="1"/>
          <p:nvPr/>
        </p:nvSpPr>
        <p:spPr>
          <a:xfrm>
            <a:off x="709331" y="4551271"/>
            <a:ext cx="1191491" cy="369332"/>
          </a:xfrm>
          <a:prstGeom prst="rect">
            <a:avLst/>
          </a:prstGeom>
          <a:noFill/>
          <a:ln>
            <a:solidFill>
              <a:schemeClr val="accent1">
                <a:shade val="50000"/>
              </a:schemeClr>
            </a:solidFill>
          </a:ln>
        </p:spPr>
        <p:txBody>
          <a:bodyPr wrap="square" rtlCol="0">
            <a:spAutoFit/>
          </a:bodyPr>
          <a:lstStyle/>
          <a:p>
            <a:r>
              <a:rPr lang="en-US" dirty="0" smtClean="0"/>
              <a:t>Data</a:t>
            </a:r>
            <a:endParaRPr lang="en-IN" dirty="0"/>
          </a:p>
        </p:txBody>
      </p:sp>
      <p:cxnSp>
        <p:nvCxnSpPr>
          <p:cNvPr id="19" name="Straight Arrow Connector 18"/>
          <p:cNvCxnSpPr>
            <a:stCxn id="18" idx="3"/>
          </p:cNvCxnSpPr>
          <p:nvPr/>
        </p:nvCxnSpPr>
        <p:spPr>
          <a:xfrm flipV="1">
            <a:off x="1900822" y="4733437"/>
            <a:ext cx="705362" cy="2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4806150" y="4987921"/>
            <a:ext cx="702946" cy="153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218123" y="4733437"/>
            <a:ext cx="1607127" cy="369332"/>
          </a:xfrm>
          <a:prstGeom prst="rect">
            <a:avLst/>
          </a:prstGeom>
          <a:noFill/>
        </p:spPr>
        <p:txBody>
          <a:bodyPr wrap="square" rtlCol="0">
            <a:spAutoFit/>
          </a:bodyPr>
          <a:lstStyle/>
          <a:p>
            <a:r>
              <a:rPr lang="en-US" dirty="0" smtClean="0">
                <a:solidFill>
                  <a:schemeClr val="bg1"/>
                </a:solidFill>
              </a:rPr>
              <a:t>MODEL</a:t>
            </a:r>
            <a:endParaRPr lang="en-IN" dirty="0">
              <a:solidFill>
                <a:schemeClr val="bg1"/>
              </a:solidFill>
            </a:endParaRPr>
          </a:p>
        </p:txBody>
      </p:sp>
      <p:sp>
        <p:nvSpPr>
          <p:cNvPr id="22" name="TextBox 21"/>
          <p:cNvSpPr txBox="1"/>
          <p:nvPr/>
        </p:nvSpPr>
        <p:spPr>
          <a:xfrm>
            <a:off x="5530612" y="4810923"/>
            <a:ext cx="1191491" cy="369332"/>
          </a:xfrm>
          <a:prstGeom prst="rect">
            <a:avLst/>
          </a:prstGeom>
          <a:noFill/>
          <a:ln>
            <a:solidFill>
              <a:schemeClr val="accent1">
                <a:shade val="50000"/>
              </a:schemeClr>
            </a:solidFill>
          </a:ln>
        </p:spPr>
        <p:txBody>
          <a:bodyPr wrap="square" rtlCol="0">
            <a:spAutoFit/>
          </a:bodyPr>
          <a:lstStyle/>
          <a:p>
            <a:r>
              <a:rPr lang="en-US" dirty="0" smtClean="0"/>
              <a:t>Features</a:t>
            </a:r>
            <a:endParaRPr lang="en-IN" dirty="0"/>
          </a:p>
        </p:txBody>
      </p:sp>
      <p:sp>
        <p:nvSpPr>
          <p:cNvPr id="24" name="TextBox 23"/>
          <p:cNvSpPr txBox="1"/>
          <p:nvPr/>
        </p:nvSpPr>
        <p:spPr>
          <a:xfrm>
            <a:off x="5686651" y="2626814"/>
            <a:ext cx="1191491" cy="646331"/>
          </a:xfrm>
          <a:prstGeom prst="rect">
            <a:avLst/>
          </a:prstGeom>
          <a:noFill/>
          <a:ln>
            <a:solidFill>
              <a:schemeClr val="accent1">
                <a:shade val="50000"/>
              </a:schemeClr>
            </a:solidFill>
          </a:ln>
        </p:spPr>
        <p:txBody>
          <a:bodyPr wrap="square" rtlCol="0">
            <a:spAutoFit/>
          </a:bodyPr>
          <a:lstStyle/>
          <a:p>
            <a:r>
              <a:rPr lang="en-US" dirty="0" smtClean="0"/>
              <a:t>Task Outcome</a:t>
            </a:r>
            <a:endParaRPr lang="en-IN" dirty="0"/>
          </a:p>
        </p:txBody>
      </p:sp>
      <p:sp>
        <p:nvSpPr>
          <p:cNvPr id="25" name="TextBox 24"/>
          <p:cNvSpPr txBox="1"/>
          <p:nvPr/>
        </p:nvSpPr>
        <p:spPr>
          <a:xfrm>
            <a:off x="673079" y="5094288"/>
            <a:ext cx="1191491" cy="646331"/>
          </a:xfrm>
          <a:prstGeom prst="rect">
            <a:avLst/>
          </a:prstGeom>
          <a:noFill/>
          <a:ln>
            <a:solidFill>
              <a:schemeClr val="accent1">
                <a:shade val="50000"/>
              </a:schemeClr>
            </a:solidFill>
          </a:ln>
        </p:spPr>
        <p:txBody>
          <a:bodyPr wrap="square" rtlCol="0">
            <a:spAutoFit/>
          </a:bodyPr>
          <a:lstStyle/>
          <a:p>
            <a:r>
              <a:rPr lang="en-US" dirty="0" smtClean="0"/>
              <a:t>Task</a:t>
            </a:r>
          </a:p>
          <a:p>
            <a:r>
              <a:rPr lang="en-US" dirty="0" smtClean="0"/>
              <a:t>Outcome</a:t>
            </a:r>
            <a:endParaRPr lang="en-IN" dirty="0"/>
          </a:p>
        </p:txBody>
      </p:sp>
      <p:cxnSp>
        <p:nvCxnSpPr>
          <p:cNvPr id="26" name="Straight Arrow Connector 25"/>
          <p:cNvCxnSpPr/>
          <p:nvPr/>
        </p:nvCxnSpPr>
        <p:spPr>
          <a:xfrm>
            <a:off x="1897574" y="5345539"/>
            <a:ext cx="706878" cy="6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6580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logo with a blue and green design&#10;&#10;Description automatically generated">
            <a:extLst>
              <a:ext uri="{FF2B5EF4-FFF2-40B4-BE49-F238E27FC236}">
                <a16:creationId xmlns:a16="http://schemas.microsoft.com/office/drawing/2014/main" id="{CB2E3B9A-84DD-F547-3E5B-B66B2BE2DFC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3941" y="6288740"/>
            <a:ext cx="534533" cy="540000"/>
          </a:xfrm>
        </p:spPr>
      </p:pic>
      <p:pic>
        <p:nvPicPr>
          <p:cNvPr id="13" name="Picture 12" descr="A blue and white logo&#10;&#10;Description automatically generated">
            <a:extLst>
              <a:ext uri="{FF2B5EF4-FFF2-40B4-BE49-F238E27FC236}">
                <a16:creationId xmlns:a16="http://schemas.microsoft.com/office/drawing/2014/main" id="{197B6D35-0A60-34D8-7350-EC0D7D76DE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628059" y="6288740"/>
            <a:ext cx="540000" cy="540000"/>
          </a:xfrm>
          <a:prstGeom prst="rect">
            <a:avLst/>
          </a:prstGeom>
        </p:spPr>
      </p:pic>
      <p:grpSp>
        <p:nvGrpSpPr>
          <p:cNvPr id="2" name="Group 1">
            <a:extLst>
              <a:ext uri="{FF2B5EF4-FFF2-40B4-BE49-F238E27FC236}">
                <a16:creationId xmlns:a16="http://schemas.microsoft.com/office/drawing/2014/main" id="{60382C53-0AC2-0C1C-8441-2FF47CB01405}"/>
              </a:ext>
            </a:extLst>
          </p:cNvPr>
          <p:cNvGrpSpPr/>
          <p:nvPr/>
        </p:nvGrpSpPr>
        <p:grpSpPr>
          <a:xfrm>
            <a:off x="23940" y="-1"/>
            <a:ext cx="12096277" cy="1112781"/>
            <a:chOff x="0" y="0"/>
            <a:chExt cx="12192000" cy="1008000"/>
          </a:xfrm>
        </p:grpSpPr>
        <p:sp>
          <p:nvSpPr>
            <p:cNvPr id="14" name="Rectangle 13">
              <a:extLst>
                <a:ext uri="{FF2B5EF4-FFF2-40B4-BE49-F238E27FC236}">
                  <a16:creationId xmlns:a16="http://schemas.microsoft.com/office/drawing/2014/main" id="{4ED3BF48-B0B7-0CD8-DAA9-7708E3928839}"/>
                </a:ext>
              </a:extLst>
            </p:cNvPr>
            <p:cNvSpPr/>
            <p:nvPr/>
          </p:nvSpPr>
          <p:spPr>
            <a:xfrm>
              <a:off x="0" y="0"/>
              <a:ext cx="12192000" cy="900000"/>
            </a:xfrm>
            <a:prstGeom prst="rect">
              <a:avLst/>
            </a:prstGeom>
            <a:solidFill>
              <a:srgbClr val="5587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47945431-314A-D0EA-DE2A-E9CAC16F5483}"/>
                </a:ext>
              </a:extLst>
            </p:cNvPr>
            <p:cNvSpPr/>
            <p:nvPr/>
          </p:nvSpPr>
          <p:spPr>
            <a:xfrm>
              <a:off x="0" y="900000"/>
              <a:ext cx="12192000" cy="108000"/>
            </a:xfrm>
            <a:prstGeom prst="rect">
              <a:avLst/>
            </a:prstGeom>
            <a:solidFill>
              <a:srgbClr val="86C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 name="Title 1">
            <a:extLst>
              <a:ext uri="{FF2B5EF4-FFF2-40B4-BE49-F238E27FC236}">
                <a16:creationId xmlns:a16="http://schemas.microsoft.com/office/drawing/2014/main" id="{01CB1B04-9D91-9129-9747-55103BEDCADD}"/>
              </a:ext>
            </a:extLst>
          </p:cNvPr>
          <p:cNvSpPr txBox="1">
            <a:spLocks/>
          </p:cNvSpPr>
          <p:nvPr/>
        </p:nvSpPr>
        <p:spPr>
          <a:xfrm>
            <a:off x="23940" y="-212782"/>
            <a:ext cx="121680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algn="ctr">
              <a:lnSpc>
                <a:spcPct val="107000"/>
              </a:lnSpc>
              <a:spcBef>
                <a:spcPts val="0"/>
              </a:spcBef>
              <a:spcAft>
                <a:spcPts val="800"/>
              </a:spcAft>
            </a:pPr>
            <a:r>
              <a:rPr lang="en-US" b="1" dirty="0" smtClean="0">
                <a:solidFill>
                  <a:schemeClr val="bg1"/>
                </a:solidFill>
                <a:latin typeface="+mn-lt"/>
                <a:ea typeface="Calibri" panose="020F0502020204030204" pitchFamily="34" charset="0"/>
                <a:cs typeface="Mangal" panose="02040503050203030202" pitchFamily="18" charset="0"/>
              </a:rPr>
              <a:t>CLASSIFICATION in NI</a:t>
            </a:r>
            <a:endParaRPr lang="en-US" dirty="0">
              <a:solidFill>
                <a:schemeClr val="bg1"/>
              </a:solidFill>
              <a:effectLst/>
              <a:latin typeface="+mn-lt"/>
              <a:ea typeface="Calibri" panose="020F0502020204030204" pitchFamily="34" charset="0"/>
              <a:cs typeface="Mangal" panose="02040503050203030202" pitchFamily="18" charset="0"/>
            </a:endParaRPr>
          </a:p>
        </p:txBody>
      </p:sp>
      <p:sp>
        <p:nvSpPr>
          <p:cNvPr id="7" name="TextBox 6">
            <a:extLst>
              <a:ext uri="{FF2B5EF4-FFF2-40B4-BE49-F238E27FC236}">
                <a16:creationId xmlns:a16="http://schemas.microsoft.com/office/drawing/2014/main" id="{0A103CAC-D7E4-40D5-E07E-0250FF08E216}"/>
              </a:ext>
            </a:extLst>
          </p:cNvPr>
          <p:cNvSpPr txBox="1"/>
          <p:nvPr/>
        </p:nvSpPr>
        <p:spPr>
          <a:xfrm>
            <a:off x="3047215" y="3136070"/>
            <a:ext cx="6094428" cy="373757"/>
          </a:xfrm>
          <a:prstGeom prst="rect">
            <a:avLst/>
          </a:prstGeom>
          <a:noFill/>
        </p:spPr>
        <p:txBody>
          <a:bodyPr wrap="square">
            <a:spAutoFit/>
          </a:bodyPr>
          <a:lstStyle/>
          <a:p>
            <a:pPr marL="0" marR="0" algn="just">
              <a:lnSpc>
                <a:spcPct val="107000"/>
              </a:lnSpc>
              <a:spcBef>
                <a:spcPts val="0"/>
              </a:spcBef>
              <a:spcAft>
                <a:spcPts val="800"/>
              </a:spcAft>
            </a:pPr>
            <a:r>
              <a:rPr lang="en-US" b="1" dirty="0">
                <a:solidFill>
                  <a:schemeClr val="bg1"/>
                </a:solidFill>
                <a:effectLst/>
                <a:latin typeface="Cambria" panose="02040503050406030204" pitchFamily="18" charset="0"/>
                <a:ea typeface="Calibri" panose="020F0502020204030204" pitchFamily="34" charset="0"/>
                <a:cs typeface="Mangal" panose="02040503050203030202" pitchFamily="18" charset="0"/>
              </a:rPr>
              <a:t>4.4 Faculty and Staff Matters</a:t>
            </a:r>
            <a:endParaRPr lang="en-US"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p:txBody>
      </p:sp>
      <p:sp>
        <p:nvSpPr>
          <p:cNvPr id="10" name="TextBox 9"/>
          <p:cNvSpPr txBox="1"/>
          <p:nvPr/>
        </p:nvSpPr>
        <p:spPr>
          <a:xfrm>
            <a:off x="564789" y="1206334"/>
            <a:ext cx="11386539" cy="523220"/>
          </a:xfrm>
          <a:prstGeom prst="rect">
            <a:avLst/>
          </a:prstGeom>
          <a:noFill/>
        </p:spPr>
        <p:txBody>
          <a:bodyPr wrap="square" rtlCol="0">
            <a:spAutoFit/>
          </a:bodyPr>
          <a:lstStyle/>
          <a:p>
            <a:r>
              <a:rPr lang="en-US" sz="2800" dirty="0" smtClean="0"/>
              <a:t>Healthy Vs Unhealthy brains</a:t>
            </a:r>
          </a:p>
        </p:txBody>
      </p:sp>
      <p:pic>
        <p:nvPicPr>
          <p:cNvPr id="17410" name="Picture 2" descr="A) Unhealthy and (B) healthy brain images in the dataset ..."/>
          <p:cNvPicPr>
            <a:picLocks noChangeAspect="1" noChangeArrowheads="1"/>
          </p:cNvPicPr>
          <p:nvPr/>
        </p:nvPicPr>
        <p:blipFill rotWithShape="1">
          <a:blip r:embed="rId4">
            <a:extLst>
              <a:ext uri="{28A0092B-C50C-407E-A947-70E740481C1C}">
                <a14:useLocalDpi xmlns:a14="http://schemas.microsoft.com/office/drawing/2010/main" val="0"/>
              </a:ext>
            </a:extLst>
          </a:blip>
          <a:srcRect l="2884" t="3439" r="2678"/>
          <a:stretch/>
        </p:blipFill>
        <p:spPr bwMode="auto">
          <a:xfrm>
            <a:off x="1716932" y="1802280"/>
            <a:ext cx="7645940" cy="36513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558374" y="5453664"/>
            <a:ext cx="6682902" cy="369332"/>
          </a:xfrm>
          <a:prstGeom prst="rect">
            <a:avLst/>
          </a:prstGeom>
          <a:noFill/>
        </p:spPr>
        <p:txBody>
          <a:bodyPr wrap="square" rtlCol="0">
            <a:spAutoFit/>
          </a:bodyPr>
          <a:lstStyle/>
          <a:p>
            <a:r>
              <a:rPr lang="en-US" dirty="0" smtClean="0"/>
              <a:t>A : UNHEALTHY                                                 B : HEALTHY</a:t>
            </a:r>
            <a:endParaRPr lang="en-IN" dirty="0"/>
          </a:p>
        </p:txBody>
      </p:sp>
      <p:sp>
        <p:nvSpPr>
          <p:cNvPr id="12" name="TextBox 11"/>
          <p:cNvSpPr txBox="1"/>
          <p:nvPr/>
        </p:nvSpPr>
        <p:spPr>
          <a:xfrm>
            <a:off x="717189" y="5833471"/>
            <a:ext cx="11386539" cy="954107"/>
          </a:xfrm>
          <a:prstGeom prst="rect">
            <a:avLst/>
          </a:prstGeom>
          <a:noFill/>
        </p:spPr>
        <p:txBody>
          <a:bodyPr wrap="square" rtlCol="0">
            <a:spAutoFit/>
          </a:bodyPr>
          <a:lstStyle/>
          <a:p>
            <a:r>
              <a:rPr lang="en-US" sz="2800" dirty="0" smtClean="0"/>
              <a:t>How to solve this classification problem ?</a:t>
            </a:r>
          </a:p>
          <a:p>
            <a:r>
              <a:rPr lang="en-US" sz="2800" dirty="0" smtClean="0"/>
              <a:t>What is a good feature space ?</a:t>
            </a:r>
          </a:p>
        </p:txBody>
      </p:sp>
    </p:spTree>
    <p:extLst>
      <p:ext uri="{BB962C8B-B14F-4D97-AF65-F5344CB8AC3E}">
        <p14:creationId xmlns:p14="http://schemas.microsoft.com/office/powerpoint/2010/main" val="34740478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logo with a blue and green design&#10;&#10;Description automatically generated">
            <a:extLst>
              <a:ext uri="{FF2B5EF4-FFF2-40B4-BE49-F238E27FC236}">
                <a16:creationId xmlns:a16="http://schemas.microsoft.com/office/drawing/2014/main" id="{CB2E3B9A-84DD-F547-3E5B-B66B2BE2DFC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3941" y="6288740"/>
            <a:ext cx="534533" cy="540000"/>
          </a:xfrm>
        </p:spPr>
      </p:pic>
      <p:pic>
        <p:nvPicPr>
          <p:cNvPr id="13" name="Picture 12" descr="A blue and white logo&#10;&#10;Description automatically generated">
            <a:extLst>
              <a:ext uri="{FF2B5EF4-FFF2-40B4-BE49-F238E27FC236}">
                <a16:creationId xmlns:a16="http://schemas.microsoft.com/office/drawing/2014/main" id="{197B6D35-0A60-34D8-7350-EC0D7D76DE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628059" y="6288740"/>
            <a:ext cx="540000" cy="540000"/>
          </a:xfrm>
          <a:prstGeom prst="rect">
            <a:avLst/>
          </a:prstGeom>
        </p:spPr>
      </p:pic>
      <p:grpSp>
        <p:nvGrpSpPr>
          <p:cNvPr id="2" name="Group 1">
            <a:extLst>
              <a:ext uri="{FF2B5EF4-FFF2-40B4-BE49-F238E27FC236}">
                <a16:creationId xmlns:a16="http://schemas.microsoft.com/office/drawing/2014/main" id="{60382C53-0AC2-0C1C-8441-2FF47CB01405}"/>
              </a:ext>
            </a:extLst>
          </p:cNvPr>
          <p:cNvGrpSpPr/>
          <p:nvPr/>
        </p:nvGrpSpPr>
        <p:grpSpPr>
          <a:xfrm>
            <a:off x="23940" y="-1"/>
            <a:ext cx="12096277" cy="1112781"/>
            <a:chOff x="0" y="0"/>
            <a:chExt cx="12192000" cy="1008000"/>
          </a:xfrm>
        </p:grpSpPr>
        <p:sp>
          <p:nvSpPr>
            <p:cNvPr id="14" name="Rectangle 13">
              <a:extLst>
                <a:ext uri="{FF2B5EF4-FFF2-40B4-BE49-F238E27FC236}">
                  <a16:creationId xmlns:a16="http://schemas.microsoft.com/office/drawing/2014/main" id="{4ED3BF48-B0B7-0CD8-DAA9-7708E3928839}"/>
                </a:ext>
              </a:extLst>
            </p:cNvPr>
            <p:cNvSpPr/>
            <p:nvPr/>
          </p:nvSpPr>
          <p:spPr>
            <a:xfrm>
              <a:off x="0" y="0"/>
              <a:ext cx="12192000" cy="900000"/>
            </a:xfrm>
            <a:prstGeom prst="rect">
              <a:avLst/>
            </a:prstGeom>
            <a:solidFill>
              <a:srgbClr val="5587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47945431-314A-D0EA-DE2A-E9CAC16F5483}"/>
                </a:ext>
              </a:extLst>
            </p:cNvPr>
            <p:cNvSpPr/>
            <p:nvPr/>
          </p:nvSpPr>
          <p:spPr>
            <a:xfrm>
              <a:off x="0" y="900000"/>
              <a:ext cx="12192000" cy="108000"/>
            </a:xfrm>
            <a:prstGeom prst="rect">
              <a:avLst/>
            </a:prstGeom>
            <a:solidFill>
              <a:srgbClr val="86C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 name="Title 1">
            <a:extLst>
              <a:ext uri="{FF2B5EF4-FFF2-40B4-BE49-F238E27FC236}">
                <a16:creationId xmlns:a16="http://schemas.microsoft.com/office/drawing/2014/main" id="{01CB1B04-9D91-9129-9747-55103BEDCADD}"/>
              </a:ext>
            </a:extLst>
          </p:cNvPr>
          <p:cNvSpPr txBox="1">
            <a:spLocks/>
          </p:cNvSpPr>
          <p:nvPr/>
        </p:nvSpPr>
        <p:spPr>
          <a:xfrm>
            <a:off x="23940" y="-212782"/>
            <a:ext cx="121680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algn="ctr">
              <a:lnSpc>
                <a:spcPct val="107000"/>
              </a:lnSpc>
              <a:spcBef>
                <a:spcPts val="0"/>
              </a:spcBef>
              <a:spcAft>
                <a:spcPts val="800"/>
              </a:spcAft>
            </a:pPr>
            <a:r>
              <a:rPr lang="en-US" b="1" dirty="0" smtClean="0">
                <a:solidFill>
                  <a:schemeClr val="bg1"/>
                </a:solidFill>
                <a:latin typeface="+mn-lt"/>
                <a:ea typeface="Calibri" panose="020F0502020204030204" pitchFamily="34" charset="0"/>
                <a:cs typeface="Mangal" panose="02040503050203030202" pitchFamily="18" charset="0"/>
              </a:rPr>
              <a:t>CLASSIFICATION in NI - 2</a:t>
            </a:r>
            <a:endParaRPr lang="en-US" dirty="0">
              <a:solidFill>
                <a:schemeClr val="bg1"/>
              </a:solidFill>
              <a:effectLst/>
              <a:latin typeface="+mn-lt"/>
              <a:ea typeface="Calibri" panose="020F0502020204030204" pitchFamily="34" charset="0"/>
              <a:cs typeface="Mangal" panose="02040503050203030202" pitchFamily="18" charset="0"/>
            </a:endParaRPr>
          </a:p>
        </p:txBody>
      </p:sp>
      <p:sp>
        <p:nvSpPr>
          <p:cNvPr id="7" name="TextBox 6">
            <a:extLst>
              <a:ext uri="{FF2B5EF4-FFF2-40B4-BE49-F238E27FC236}">
                <a16:creationId xmlns:a16="http://schemas.microsoft.com/office/drawing/2014/main" id="{0A103CAC-D7E4-40D5-E07E-0250FF08E216}"/>
              </a:ext>
            </a:extLst>
          </p:cNvPr>
          <p:cNvSpPr txBox="1"/>
          <p:nvPr/>
        </p:nvSpPr>
        <p:spPr>
          <a:xfrm>
            <a:off x="3047215" y="3136070"/>
            <a:ext cx="6094428" cy="373757"/>
          </a:xfrm>
          <a:prstGeom prst="rect">
            <a:avLst/>
          </a:prstGeom>
          <a:noFill/>
        </p:spPr>
        <p:txBody>
          <a:bodyPr wrap="square">
            <a:spAutoFit/>
          </a:bodyPr>
          <a:lstStyle/>
          <a:p>
            <a:pPr marL="0" marR="0" algn="just">
              <a:lnSpc>
                <a:spcPct val="107000"/>
              </a:lnSpc>
              <a:spcBef>
                <a:spcPts val="0"/>
              </a:spcBef>
              <a:spcAft>
                <a:spcPts val="800"/>
              </a:spcAft>
            </a:pPr>
            <a:r>
              <a:rPr lang="en-US" b="1" dirty="0">
                <a:solidFill>
                  <a:schemeClr val="bg1"/>
                </a:solidFill>
                <a:effectLst/>
                <a:latin typeface="Cambria" panose="02040503050406030204" pitchFamily="18" charset="0"/>
                <a:ea typeface="Calibri" panose="020F0502020204030204" pitchFamily="34" charset="0"/>
                <a:cs typeface="Mangal" panose="02040503050203030202" pitchFamily="18" charset="0"/>
              </a:rPr>
              <a:t>4.4 Faculty and Staff Matters</a:t>
            </a:r>
            <a:endParaRPr lang="en-US"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p:txBody>
      </p:sp>
      <p:pic>
        <p:nvPicPr>
          <p:cNvPr id="19460" name="Picture 4" descr="EEG-based epileptic seizure detection using binary dragonfly algorithm and  deep neural network | Scientific Reports"/>
          <p:cNvPicPr>
            <a:picLocks noChangeAspect="1" noChangeArrowheads="1"/>
          </p:cNvPicPr>
          <p:nvPr/>
        </p:nvPicPr>
        <p:blipFill rotWithShape="1">
          <a:blip r:embed="rId4">
            <a:extLst>
              <a:ext uri="{28A0092B-C50C-407E-A947-70E740481C1C}">
                <a14:useLocalDpi xmlns:a14="http://schemas.microsoft.com/office/drawing/2010/main" val="0"/>
              </a:ext>
            </a:extLst>
          </a:blip>
          <a:srcRect r="51680" b="67898"/>
          <a:stretch/>
        </p:blipFill>
        <p:spPr bwMode="auto">
          <a:xfrm>
            <a:off x="558474" y="1987107"/>
            <a:ext cx="3332590" cy="176413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EEG-based epileptic seizure detection using binary dragonfly algorithm and  deep neural network | Scientific Reports"/>
          <p:cNvPicPr>
            <a:picLocks noChangeAspect="1" noChangeArrowheads="1"/>
          </p:cNvPicPr>
          <p:nvPr/>
        </p:nvPicPr>
        <p:blipFill rotWithShape="1">
          <a:blip r:embed="rId4">
            <a:extLst>
              <a:ext uri="{28A0092B-C50C-407E-A947-70E740481C1C}">
                <a14:useLocalDpi xmlns:a14="http://schemas.microsoft.com/office/drawing/2010/main" val="0"/>
              </a:ext>
            </a:extLst>
          </a:blip>
          <a:srcRect t="66026" r="51398"/>
          <a:stretch/>
        </p:blipFill>
        <p:spPr bwMode="auto">
          <a:xfrm>
            <a:off x="5470943" y="1905805"/>
            <a:ext cx="3352045" cy="186698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564789" y="1206334"/>
            <a:ext cx="11386539" cy="523220"/>
          </a:xfrm>
          <a:prstGeom prst="rect">
            <a:avLst/>
          </a:prstGeom>
          <a:noFill/>
        </p:spPr>
        <p:txBody>
          <a:bodyPr wrap="square" rtlCol="0">
            <a:spAutoFit/>
          </a:bodyPr>
          <a:lstStyle/>
          <a:p>
            <a:r>
              <a:rPr lang="en-US" sz="2800" dirty="0" smtClean="0"/>
              <a:t>Healthy Vs Seizure – EEG </a:t>
            </a:r>
            <a:r>
              <a:rPr lang="en-US" sz="2800" dirty="0" err="1" smtClean="0"/>
              <a:t>Timeseries</a:t>
            </a:r>
            <a:endParaRPr lang="en-US" sz="2800" dirty="0" smtClean="0"/>
          </a:p>
        </p:txBody>
      </p:sp>
      <p:sp>
        <p:nvSpPr>
          <p:cNvPr id="19" name="TextBox 18"/>
          <p:cNvSpPr txBox="1"/>
          <p:nvPr/>
        </p:nvSpPr>
        <p:spPr>
          <a:xfrm>
            <a:off x="564789" y="4439289"/>
            <a:ext cx="11386539" cy="954107"/>
          </a:xfrm>
          <a:prstGeom prst="rect">
            <a:avLst/>
          </a:prstGeom>
          <a:noFill/>
        </p:spPr>
        <p:txBody>
          <a:bodyPr wrap="square" rtlCol="0">
            <a:spAutoFit/>
          </a:bodyPr>
          <a:lstStyle/>
          <a:p>
            <a:r>
              <a:rPr lang="en-US" sz="2800" dirty="0" smtClean="0"/>
              <a:t>How to solve this classification problem ?</a:t>
            </a:r>
          </a:p>
          <a:p>
            <a:r>
              <a:rPr lang="en-US" sz="2800" dirty="0" smtClean="0"/>
              <a:t>What is a good feature space ?</a:t>
            </a:r>
          </a:p>
        </p:txBody>
      </p:sp>
    </p:spTree>
    <p:extLst>
      <p:ext uri="{BB962C8B-B14F-4D97-AF65-F5344CB8AC3E}">
        <p14:creationId xmlns:p14="http://schemas.microsoft.com/office/powerpoint/2010/main" val="2310218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logo with a blue and green design&#10;&#10;Description automatically generated">
            <a:extLst>
              <a:ext uri="{FF2B5EF4-FFF2-40B4-BE49-F238E27FC236}">
                <a16:creationId xmlns:a16="http://schemas.microsoft.com/office/drawing/2014/main" id="{CB2E3B9A-84DD-F547-3E5B-B66B2BE2DFC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3941" y="6288740"/>
            <a:ext cx="534533" cy="540000"/>
          </a:xfrm>
        </p:spPr>
      </p:pic>
      <p:pic>
        <p:nvPicPr>
          <p:cNvPr id="13" name="Picture 12" descr="A blue and white logo&#10;&#10;Description automatically generated">
            <a:extLst>
              <a:ext uri="{FF2B5EF4-FFF2-40B4-BE49-F238E27FC236}">
                <a16:creationId xmlns:a16="http://schemas.microsoft.com/office/drawing/2014/main" id="{197B6D35-0A60-34D8-7350-EC0D7D76DE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628059" y="6288740"/>
            <a:ext cx="540000" cy="540000"/>
          </a:xfrm>
          <a:prstGeom prst="rect">
            <a:avLst/>
          </a:prstGeom>
        </p:spPr>
      </p:pic>
      <p:grpSp>
        <p:nvGrpSpPr>
          <p:cNvPr id="2" name="Group 1">
            <a:extLst>
              <a:ext uri="{FF2B5EF4-FFF2-40B4-BE49-F238E27FC236}">
                <a16:creationId xmlns:a16="http://schemas.microsoft.com/office/drawing/2014/main" id="{60382C53-0AC2-0C1C-8441-2FF47CB01405}"/>
              </a:ext>
            </a:extLst>
          </p:cNvPr>
          <p:cNvGrpSpPr/>
          <p:nvPr/>
        </p:nvGrpSpPr>
        <p:grpSpPr>
          <a:xfrm>
            <a:off x="4485" y="-58367"/>
            <a:ext cx="12096277" cy="1112781"/>
            <a:chOff x="0" y="0"/>
            <a:chExt cx="12192000" cy="1008000"/>
          </a:xfrm>
        </p:grpSpPr>
        <p:sp>
          <p:nvSpPr>
            <p:cNvPr id="14" name="Rectangle 13">
              <a:extLst>
                <a:ext uri="{FF2B5EF4-FFF2-40B4-BE49-F238E27FC236}">
                  <a16:creationId xmlns:a16="http://schemas.microsoft.com/office/drawing/2014/main" id="{4ED3BF48-B0B7-0CD8-DAA9-7708E3928839}"/>
                </a:ext>
              </a:extLst>
            </p:cNvPr>
            <p:cNvSpPr/>
            <p:nvPr/>
          </p:nvSpPr>
          <p:spPr>
            <a:xfrm>
              <a:off x="0" y="0"/>
              <a:ext cx="12192000" cy="900000"/>
            </a:xfrm>
            <a:prstGeom prst="rect">
              <a:avLst/>
            </a:prstGeom>
            <a:solidFill>
              <a:srgbClr val="5587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47945431-314A-D0EA-DE2A-E9CAC16F5483}"/>
                </a:ext>
              </a:extLst>
            </p:cNvPr>
            <p:cNvSpPr/>
            <p:nvPr/>
          </p:nvSpPr>
          <p:spPr>
            <a:xfrm>
              <a:off x="0" y="900000"/>
              <a:ext cx="12192000" cy="108000"/>
            </a:xfrm>
            <a:prstGeom prst="rect">
              <a:avLst/>
            </a:prstGeom>
            <a:solidFill>
              <a:srgbClr val="86C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 name="Title 1">
            <a:extLst>
              <a:ext uri="{FF2B5EF4-FFF2-40B4-BE49-F238E27FC236}">
                <a16:creationId xmlns:a16="http://schemas.microsoft.com/office/drawing/2014/main" id="{01CB1B04-9D91-9129-9747-55103BEDCADD}"/>
              </a:ext>
            </a:extLst>
          </p:cNvPr>
          <p:cNvSpPr txBox="1">
            <a:spLocks/>
          </p:cNvSpPr>
          <p:nvPr/>
        </p:nvSpPr>
        <p:spPr>
          <a:xfrm>
            <a:off x="23940" y="-212782"/>
            <a:ext cx="121680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algn="ctr">
              <a:lnSpc>
                <a:spcPct val="107000"/>
              </a:lnSpc>
              <a:spcBef>
                <a:spcPts val="0"/>
              </a:spcBef>
              <a:spcAft>
                <a:spcPts val="800"/>
              </a:spcAft>
            </a:pPr>
            <a:r>
              <a:rPr lang="en-US" b="1" dirty="0" smtClean="0">
                <a:solidFill>
                  <a:schemeClr val="bg1"/>
                </a:solidFill>
                <a:latin typeface="+mn-lt"/>
                <a:ea typeface="Calibri" panose="020F0502020204030204" pitchFamily="34" charset="0"/>
                <a:cs typeface="Mangal" panose="02040503050203030202" pitchFamily="18" charset="0"/>
              </a:rPr>
              <a:t>CLASSIFICATION in NI - 2</a:t>
            </a:r>
            <a:endParaRPr lang="en-US" dirty="0">
              <a:solidFill>
                <a:schemeClr val="bg1"/>
              </a:solidFill>
              <a:effectLst/>
              <a:latin typeface="+mn-lt"/>
              <a:ea typeface="Calibri" panose="020F0502020204030204" pitchFamily="34" charset="0"/>
              <a:cs typeface="Mangal" panose="02040503050203030202" pitchFamily="18" charset="0"/>
            </a:endParaRPr>
          </a:p>
        </p:txBody>
      </p:sp>
      <p:sp>
        <p:nvSpPr>
          <p:cNvPr id="7" name="TextBox 6">
            <a:extLst>
              <a:ext uri="{FF2B5EF4-FFF2-40B4-BE49-F238E27FC236}">
                <a16:creationId xmlns:a16="http://schemas.microsoft.com/office/drawing/2014/main" id="{0A103CAC-D7E4-40D5-E07E-0250FF08E216}"/>
              </a:ext>
            </a:extLst>
          </p:cNvPr>
          <p:cNvSpPr txBox="1"/>
          <p:nvPr/>
        </p:nvSpPr>
        <p:spPr>
          <a:xfrm>
            <a:off x="3047215" y="3136070"/>
            <a:ext cx="6094428" cy="373757"/>
          </a:xfrm>
          <a:prstGeom prst="rect">
            <a:avLst/>
          </a:prstGeom>
          <a:noFill/>
        </p:spPr>
        <p:txBody>
          <a:bodyPr wrap="square">
            <a:spAutoFit/>
          </a:bodyPr>
          <a:lstStyle/>
          <a:p>
            <a:pPr marL="0" marR="0" algn="just">
              <a:lnSpc>
                <a:spcPct val="107000"/>
              </a:lnSpc>
              <a:spcBef>
                <a:spcPts val="0"/>
              </a:spcBef>
              <a:spcAft>
                <a:spcPts val="800"/>
              </a:spcAft>
            </a:pPr>
            <a:r>
              <a:rPr lang="en-US" b="1" dirty="0">
                <a:solidFill>
                  <a:schemeClr val="bg1"/>
                </a:solidFill>
                <a:effectLst/>
                <a:latin typeface="Cambria" panose="02040503050406030204" pitchFamily="18" charset="0"/>
                <a:ea typeface="Calibri" panose="020F0502020204030204" pitchFamily="34" charset="0"/>
                <a:cs typeface="Mangal" panose="02040503050203030202" pitchFamily="18" charset="0"/>
              </a:rPr>
              <a:t>4.4 Faculty and Staff Matters</a:t>
            </a:r>
            <a:endParaRPr lang="en-US"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p:txBody>
      </p:sp>
      <p:pic>
        <p:nvPicPr>
          <p:cNvPr id="19460" name="Picture 4" descr="EEG-based epileptic seizure detection using binary dragonfly algorithm and  deep neural network | Scientific Reports"/>
          <p:cNvPicPr>
            <a:picLocks noChangeAspect="1" noChangeArrowheads="1"/>
          </p:cNvPicPr>
          <p:nvPr/>
        </p:nvPicPr>
        <p:blipFill rotWithShape="1">
          <a:blip r:embed="rId4">
            <a:extLst>
              <a:ext uri="{28A0092B-C50C-407E-A947-70E740481C1C}">
                <a14:useLocalDpi xmlns:a14="http://schemas.microsoft.com/office/drawing/2010/main" val="0"/>
              </a:ext>
            </a:extLst>
          </a:blip>
          <a:srcRect r="51680" b="67898"/>
          <a:stretch/>
        </p:blipFill>
        <p:spPr bwMode="auto">
          <a:xfrm>
            <a:off x="558474" y="1987107"/>
            <a:ext cx="3332590" cy="176413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EEG-based epileptic seizure detection using binary dragonfly algorithm and  deep neural network | Scientific Reports"/>
          <p:cNvPicPr>
            <a:picLocks noChangeAspect="1" noChangeArrowheads="1"/>
          </p:cNvPicPr>
          <p:nvPr/>
        </p:nvPicPr>
        <p:blipFill rotWithShape="1">
          <a:blip r:embed="rId4">
            <a:extLst>
              <a:ext uri="{28A0092B-C50C-407E-A947-70E740481C1C}">
                <a14:useLocalDpi xmlns:a14="http://schemas.microsoft.com/office/drawing/2010/main" val="0"/>
              </a:ext>
            </a:extLst>
          </a:blip>
          <a:srcRect t="66026" r="51398"/>
          <a:stretch/>
        </p:blipFill>
        <p:spPr bwMode="auto">
          <a:xfrm>
            <a:off x="558474" y="4137310"/>
            <a:ext cx="3352045" cy="186698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564789" y="1206334"/>
            <a:ext cx="11386539" cy="523220"/>
          </a:xfrm>
          <a:prstGeom prst="rect">
            <a:avLst/>
          </a:prstGeom>
          <a:noFill/>
        </p:spPr>
        <p:txBody>
          <a:bodyPr wrap="square" rtlCol="0">
            <a:spAutoFit/>
          </a:bodyPr>
          <a:lstStyle/>
          <a:p>
            <a:r>
              <a:rPr lang="en-US" sz="2800" dirty="0" smtClean="0"/>
              <a:t>Healthy Vs Seizure – EEG Time series in a Transform domain - Frequency</a:t>
            </a:r>
          </a:p>
        </p:txBody>
      </p:sp>
      <p:pic>
        <p:nvPicPr>
          <p:cNvPr id="17" name="Picture 4" descr="EEG-based epileptic seizure detection using binary dragonfly algorithm and  deep neural network | Scientific Reports"/>
          <p:cNvPicPr>
            <a:picLocks noChangeAspect="1" noChangeArrowheads="1"/>
          </p:cNvPicPr>
          <p:nvPr/>
        </p:nvPicPr>
        <p:blipFill rotWithShape="1">
          <a:blip r:embed="rId4">
            <a:extLst>
              <a:ext uri="{28A0092B-C50C-407E-A947-70E740481C1C}">
                <a14:useLocalDpi xmlns:a14="http://schemas.microsoft.com/office/drawing/2010/main" val="0"/>
              </a:ext>
            </a:extLst>
          </a:blip>
          <a:srcRect l="52739" b="67898"/>
          <a:stretch/>
        </p:blipFill>
        <p:spPr bwMode="auto">
          <a:xfrm>
            <a:off x="5008237" y="1987107"/>
            <a:ext cx="3259520" cy="176413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EEG-based epileptic seizure detection using binary dragonfly algorithm and  deep neural network | Scientific Reports"/>
          <p:cNvPicPr>
            <a:picLocks noChangeAspect="1" noChangeArrowheads="1"/>
          </p:cNvPicPr>
          <p:nvPr/>
        </p:nvPicPr>
        <p:blipFill rotWithShape="1">
          <a:blip r:embed="rId4">
            <a:extLst>
              <a:ext uri="{28A0092B-C50C-407E-A947-70E740481C1C}">
                <a14:useLocalDpi xmlns:a14="http://schemas.microsoft.com/office/drawing/2010/main" val="0"/>
              </a:ext>
            </a:extLst>
          </a:blip>
          <a:srcRect l="53016" t="66026"/>
          <a:stretch/>
        </p:blipFill>
        <p:spPr bwMode="auto">
          <a:xfrm>
            <a:off x="5027315" y="4131457"/>
            <a:ext cx="3240442" cy="186698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733678" y="5913314"/>
            <a:ext cx="11386539" cy="954107"/>
          </a:xfrm>
          <a:prstGeom prst="rect">
            <a:avLst/>
          </a:prstGeom>
          <a:noFill/>
        </p:spPr>
        <p:txBody>
          <a:bodyPr wrap="square" rtlCol="0">
            <a:spAutoFit/>
          </a:bodyPr>
          <a:lstStyle/>
          <a:p>
            <a:r>
              <a:rPr lang="en-US" sz="2800" dirty="0" smtClean="0"/>
              <a:t>What is a good feature space ?</a:t>
            </a:r>
          </a:p>
          <a:p>
            <a:r>
              <a:rPr lang="en-US" sz="2800" dirty="0" smtClean="0"/>
              <a:t>Which other Transform domain can be used ? Wavelet, Cosine, Hilbert,…</a:t>
            </a:r>
          </a:p>
        </p:txBody>
      </p:sp>
    </p:spTree>
    <p:extLst>
      <p:ext uri="{BB962C8B-B14F-4D97-AF65-F5344CB8AC3E}">
        <p14:creationId xmlns:p14="http://schemas.microsoft.com/office/powerpoint/2010/main" val="21212496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logo with a blue and green design&#10;&#10;Description automatically generated">
            <a:extLst>
              <a:ext uri="{FF2B5EF4-FFF2-40B4-BE49-F238E27FC236}">
                <a16:creationId xmlns:a16="http://schemas.microsoft.com/office/drawing/2014/main" id="{CB2E3B9A-84DD-F547-3E5B-B66B2BE2DFC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3941" y="6288740"/>
            <a:ext cx="534533" cy="540000"/>
          </a:xfrm>
        </p:spPr>
      </p:pic>
      <p:pic>
        <p:nvPicPr>
          <p:cNvPr id="13" name="Picture 12" descr="A blue and white logo&#10;&#10;Description automatically generated">
            <a:extLst>
              <a:ext uri="{FF2B5EF4-FFF2-40B4-BE49-F238E27FC236}">
                <a16:creationId xmlns:a16="http://schemas.microsoft.com/office/drawing/2014/main" id="{197B6D35-0A60-34D8-7350-EC0D7D76DE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628059" y="6288740"/>
            <a:ext cx="540000" cy="540000"/>
          </a:xfrm>
          <a:prstGeom prst="rect">
            <a:avLst/>
          </a:prstGeom>
        </p:spPr>
      </p:pic>
      <p:grpSp>
        <p:nvGrpSpPr>
          <p:cNvPr id="2" name="Group 1">
            <a:extLst>
              <a:ext uri="{FF2B5EF4-FFF2-40B4-BE49-F238E27FC236}">
                <a16:creationId xmlns:a16="http://schemas.microsoft.com/office/drawing/2014/main" id="{60382C53-0AC2-0C1C-8441-2FF47CB01405}"/>
              </a:ext>
            </a:extLst>
          </p:cNvPr>
          <p:cNvGrpSpPr/>
          <p:nvPr/>
        </p:nvGrpSpPr>
        <p:grpSpPr>
          <a:xfrm>
            <a:off x="23940" y="-1"/>
            <a:ext cx="12096277" cy="1112781"/>
            <a:chOff x="0" y="0"/>
            <a:chExt cx="12192000" cy="1008000"/>
          </a:xfrm>
        </p:grpSpPr>
        <p:sp>
          <p:nvSpPr>
            <p:cNvPr id="14" name="Rectangle 13">
              <a:extLst>
                <a:ext uri="{FF2B5EF4-FFF2-40B4-BE49-F238E27FC236}">
                  <a16:creationId xmlns:a16="http://schemas.microsoft.com/office/drawing/2014/main" id="{4ED3BF48-B0B7-0CD8-DAA9-7708E3928839}"/>
                </a:ext>
              </a:extLst>
            </p:cNvPr>
            <p:cNvSpPr/>
            <p:nvPr/>
          </p:nvSpPr>
          <p:spPr>
            <a:xfrm>
              <a:off x="0" y="0"/>
              <a:ext cx="12192000" cy="900000"/>
            </a:xfrm>
            <a:prstGeom prst="rect">
              <a:avLst/>
            </a:prstGeom>
            <a:solidFill>
              <a:srgbClr val="5587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47945431-314A-D0EA-DE2A-E9CAC16F5483}"/>
                </a:ext>
              </a:extLst>
            </p:cNvPr>
            <p:cNvSpPr/>
            <p:nvPr/>
          </p:nvSpPr>
          <p:spPr>
            <a:xfrm>
              <a:off x="0" y="900000"/>
              <a:ext cx="12192000" cy="108000"/>
            </a:xfrm>
            <a:prstGeom prst="rect">
              <a:avLst/>
            </a:prstGeom>
            <a:solidFill>
              <a:srgbClr val="86C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 name="Title 1">
            <a:extLst>
              <a:ext uri="{FF2B5EF4-FFF2-40B4-BE49-F238E27FC236}">
                <a16:creationId xmlns:a16="http://schemas.microsoft.com/office/drawing/2014/main" id="{01CB1B04-9D91-9129-9747-55103BEDCADD}"/>
              </a:ext>
            </a:extLst>
          </p:cNvPr>
          <p:cNvSpPr txBox="1">
            <a:spLocks/>
          </p:cNvSpPr>
          <p:nvPr/>
        </p:nvSpPr>
        <p:spPr>
          <a:xfrm>
            <a:off x="23940" y="-212782"/>
            <a:ext cx="121680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algn="ctr">
              <a:lnSpc>
                <a:spcPct val="107000"/>
              </a:lnSpc>
              <a:spcBef>
                <a:spcPts val="0"/>
              </a:spcBef>
              <a:spcAft>
                <a:spcPts val="800"/>
              </a:spcAft>
            </a:pPr>
            <a:r>
              <a:rPr lang="en-US" b="1" dirty="0" smtClean="0">
                <a:solidFill>
                  <a:schemeClr val="bg1"/>
                </a:solidFill>
                <a:latin typeface="+mn-lt"/>
                <a:ea typeface="Calibri" panose="020F0502020204030204" pitchFamily="34" charset="0"/>
                <a:cs typeface="Mangal" panose="02040503050203030202" pitchFamily="18" charset="0"/>
              </a:rPr>
              <a:t>Classification Framework</a:t>
            </a:r>
            <a:endParaRPr lang="en-US" dirty="0">
              <a:solidFill>
                <a:schemeClr val="bg1"/>
              </a:solidFill>
              <a:effectLst/>
              <a:latin typeface="+mn-lt"/>
              <a:ea typeface="Calibri" panose="020F0502020204030204" pitchFamily="34" charset="0"/>
              <a:cs typeface="Mangal" panose="02040503050203030202" pitchFamily="18" charset="0"/>
            </a:endParaRPr>
          </a:p>
        </p:txBody>
      </p:sp>
      <p:sp>
        <p:nvSpPr>
          <p:cNvPr id="7" name="TextBox 6">
            <a:extLst>
              <a:ext uri="{FF2B5EF4-FFF2-40B4-BE49-F238E27FC236}">
                <a16:creationId xmlns:a16="http://schemas.microsoft.com/office/drawing/2014/main" id="{0A103CAC-D7E4-40D5-E07E-0250FF08E216}"/>
              </a:ext>
            </a:extLst>
          </p:cNvPr>
          <p:cNvSpPr txBox="1"/>
          <p:nvPr/>
        </p:nvSpPr>
        <p:spPr>
          <a:xfrm>
            <a:off x="728168" y="1628278"/>
            <a:ext cx="6094428" cy="467564"/>
          </a:xfrm>
          <a:prstGeom prst="rect">
            <a:avLst/>
          </a:prstGeom>
          <a:noFill/>
        </p:spPr>
        <p:txBody>
          <a:bodyPr wrap="square">
            <a:spAutoFit/>
          </a:bodyPr>
          <a:lstStyle/>
          <a:p>
            <a:pPr marL="0" marR="0" algn="just">
              <a:lnSpc>
                <a:spcPct val="107000"/>
              </a:lnSpc>
              <a:spcBef>
                <a:spcPts val="0"/>
              </a:spcBef>
              <a:spcAft>
                <a:spcPts val="800"/>
              </a:spcAft>
            </a:pPr>
            <a:r>
              <a:rPr lang="en-US" sz="2400" dirty="0" smtClean="0">
                <a:effectLst/>
                <a:latin typeface="Cambria" panose="02040503050406030204" pitchFamily="18" charset="0"/>
                <a:ea typeface="Calibri" panose="020F0502020204030204" pitchFamily="34" charset="0"/>
                <a:cs typeface="Mangal" panose="02040503050203030202" pitchFamily="18" charset="0"/>
              </a:rPr>
              <a:t>For tumor segmentation</a:t>
            </a:r>
            <a:endParaRPr lang="en-US" sz="24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20482" name="Picture 2" descr="brain tumor segmentation ..."/>
          <p:cNvPicPr>
            <a:picLocks noChangeAspect="1" noChangeArrowheads="1"/>
          </p:cNvPicPr>
          <p:nvPr/>
        </p:nvPicPr>
        <p:blipFill rotWithShape="1">
          <a:blip r:embed="rId4">
            <a:extLst>
              <a:ext uri="{28A0092B-C50C-407E-A947-70E740481C1C}">
                <a14:useLocalDpi xmlns:a14="http://schemas.microsoft.com/office/drawing/2010/main" val="0"/>
              </a:ext>
            </a:extLst>
          </a:blip>
          <a:srcRect r="2396" b="8088"/>
          <a:stretch/>
        </p:blipFill>
        <p:spPr bwMode="auto">
          <a:xfrm>
            <a:off x="420325" y="2611339"/>
            <a:ext cx="6213937" cy="320580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A103CAC-D7E4-40D5-E07E-0250FF08E216}"/>
              </a:ext>
            </a:extLst>
          </p:cNvPr>
          <p:cNvSpPr txBox="1"/>
          <p:nvPr/>
        </p:nvSpPr>
        <p:spPr>
          <a:xfrm>
            <a:off x="6678247" y="2999414"/>
            <a:ext cx="6094428" cy="1483035"/>
          </a:xfrm>
          <a:prstGeom prst="rect">
            <a:avLst/>
          </a:prstGeom>
          <a:noFill/>
        </p:spPr>
        <p:txBody>
          <a:bodyPr wrap="square">
            <a:spAutoFit/>
          </a:bodyPr>
          <a:lstStyle/>
          <a:p>
            <a:pPr marL="0" marR="0" algn="just">
              <a:lnSpc>
                <a:spcPct val="107000"/>
              </a:lnSpc>
              <a:spcBef>
                <a:spcPts val="0"/>
              </a:spcBef>
              <a:spcAft>
                <a:spcPts val="800"/>
              </a:spcAft>
            </a:pPr>
            <a:r>
              <a:rPr lang="en-US" sz="2400" dirty="0" smtClean="0">
                <a:effectLst/>
                <a:latin typeface="Cambria" panose="02040503050406030204" pitchFamily="18" charset="0"/>
                <a:ea typeface="Calibri" panose="020F0502020204030204" pitchFamily="34" charset="0"/>
                <a:cs typeface="Mangal" panose="02040503050203030202" pitchFamily="18" charset="0"/>
              </a:rPr>
              <a:t>If tumor, then label =1, color=White</a:t>
            </a:r>
          </a:p>
          <a:p>
            <a:pPr marL="0" marR="0" algn="just">
              <a:lnSpc>
                <a:spcPct val="107000"/>
              </a:lnSpc>
              <a:spcBef>
                <a:spcPts val="0"/>
              </a:spcBef>
              <a:spcAft>
                <a:spcPts val="800"/>
              </a:spcAft>
            </a:pPr>
            <a:endParaRPr lang="en-US" sz="2400" dirty="0">
              <a:latin typeface="Cambria" panose="02040503050406030204" pitchFamily="18" charset="0"/>
              <a:ea typeface="Calibri" panose="020F0502020204030204" pitchFamily="34" charset="0"/>
              <a:cs typeface="Mangal" panose="02040503050203030202" pitchFamily="18" charset="0"/>
            </a:endParaRPr>
          </a:p>
          <a:p>
            <a:pPr marL="0" marR="0" algn="just">
              <a:lnSpc>
                <a:spcPct val="107000"/>
              </a:lnSpc>
              <a:spcBef>
                <a:spcPts val="0"/>
              </a:spcBef>
              <a:spcAft>
                <a:spcPts val="800"/>
              </a:spcAft>
            </a:pPr>
            <a:r>
              <a:rPr lang="en-US" sz="2400" dirty="0" smtClean="0">
                <a:effectLst/>
                <a:latin typeface="Cambria" panose="02040503050406030204" pitchFamily="18" charset="0"/>
                <a:ea typeface="Calibri" panose="020F0502020204030204" pitchFamily="34" charset="0"/>
                <a:cs typeface="Mangal" panose="02040503050203030202" pitchFamily="18" charset="0"/>
              </a:rPr>
              <a:t>If Non-tumor then label =0, color = Black</a:t>
            </a:r>
            <a:endParaRPr lang="en-US" sz="24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4100326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logo with a blue and green design&#10;&#10;Description automatically generated">
            <a:extLst>
              <a:ext uri="{FF2B5EF4-FFF2-40B4-BE49-F238E27FC236}">
                <a16:creationId xmlns:a16="http://schemas.microsoft.com/office/drawing/2014/main" id="{CB2E3B9A-84DD-F547-3E5B-B66B2BE2DFC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3941" y="6288740"/>
            <a:ext cx="534533" cy="540000"/>
          </a:xfrm>
        </p:spPr>
      </p:pic>
      <p:pic>
        <p:nvPicPr>
          <p:cNvPr id="13" name="Picture 12" descr="A blue and white logo&#10;&#10;Description automatically generated">
            <a:extLst>
              <a:ext uri="{FF2B5EF4-FFF2-40B4-BE49-F238E27FC236}">
                <a16:creationId xmlns:a16="http://schemas.microsoft.com/office/drawing/2014/main" id="{197B6D35-0A60-34D8-7350-EC0D7D76DE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628059" y="6288740"/>
            <a:ext cx="540000" cy="540000"/>
          </a:xfrm>
          <a:prstGeom prst="rect">
            <a:avLst/>
          </a:prstGeom>
        </p:spPr>
      </p:pic>
      <p:grpSp>
        <p:nvGrpSpPr>
          <p:cNvPr id="2" name="Group 1">
            <a:extLst>
              <a:ext uri="{FF2B5EF4-FFF2-40B4-BE49-F238E27FC236}">
                <a16:creationId xmlns:a16="http://schemas.microsoft.com/office/drawing/2014/main" id="{60382C53-0AC2-0C1C-8441-2FF47CB01405}"/>
              </a:ext>
            </a:extLst>
          </p:cNvPr>
          <p:cNvGrpSpPr/>
          <p:nvPr/>
        </p:nvGrpSpPr>
        <p:grpSpPr>
          <a:xfrm>
            <a:off x="23940" y="-1"/>
            <a:ext cx="12096277" cy="1112781"/>
            <a:chOff x="0" y="0"/>
            <a:chExt cx="12192000" cy="1008000"/>
          </a:xfrm>
        </p:grpSpPr>
        <p:sp>
          <p:nvSpPr>
            <p:cNvPr id="14" name="Rectangle 13">
              <a:extLst>
                <a:ext uri="{FF2B5EF4-FFF2-40B4-BE49-F238E27FC236}">
                  <a16:creationId xmlns:a16="http://schemas.microsoft.com/office/drawing/2014/main" id="{4ED3BF48-B0B7-0CD8-DAA9-7708E3928839}"/>
                </a:ext>
              </a:extLst>
            </p:cNvPr>
            <p:cNvSpPr/>
            <p:nvPr/>
          </p:nvSpPr>
          <p:spPr>
            <a:xfrm>
              <a:off x="0" y="0"/>
              <a:ext cx="12192000" cy="900000"/>
            </a:xfrm>
            <a:prstGeom prst="rect">
              <a:avLst/>
            </a:prstGeom>
            <a:solidFill>
              <a:srgbClr val="5587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47945431-314A-D0EA-DE2A-E9CAC16F5483}"/>
                </a:ext>
              </a:extLst>
            </p:cNvPr>
            <p:cNvSpPr/>
            <p:nvPr/>
          </p:nvSpPr>
          <p:spPr>
            <a:xfrm>
              <a:off x="0" y="900000"/>
              <a:ext cx="12192000" cy="108000"/>
            </a:xfrm>
            <a:prstGeom prst="rect">
              <a:avLst/>
            </a:prstGeom>
            <a:solidFill>
              <a:srgbClr val="86C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 name="Title 1">
            <a:extLst>
              <a:ext uri="{FF2B5EF4-FFF2-40B4-BE49-F238E27FC236}">
                <a16:creationId xmlns:a16="http://schemas.microsoft.com/office/drawing/2014/main" id="{01CB1B04-9D91-9129-9747-55103BEDCADD}"/>
              </a:ext>
            </a:extLst>
          </p:cNvPr>
          <p:cNvSpPr txBox="1">
            <a:spLocks/>
          </p:cNvSpPr>
          <p:nvPr/>
        </p:nvSpPr>
        <p:spPr>
          <a:xfrm>
            <a:off x="23940" y="-212782"/>
            <a:ext cx="121680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algn="ctr">
              <a:lnSpc>
                <a:spcPct val="107000"/>
              </a:lnSpc>
              <a:spcBef>
                <a:spcPts val="0"/>
              </a:spcBef>
              <a:spcAft>
                <a:spcPts val="800"/>
              </a:spcAft>
            </a:pPr>
            <a:r>
              <a:rPr lang="en-US" b="1" dirty="0" smtClean="0">
                <a:solidFill>
                  <a:schemeClr val="bg1"/>
                </a:solidFill>
                <a:latin typeface="+mn-lt"/>
                <a:ea typeface="Calibri" panose="020F0502020204030204" pitchFamily="34" charset="0"/>
                <a:cs typeface="Mangal" panose="02040503050203030202" pitchFamily="18" charset="0"/>
              </a:rPr>
              <a:t>Supervised Learning</a:t>
            </a:r>
            <a:endParaRPr lang="en-US" dirty="0">
              <a:solidFill>
                <a:schemeClr val="bg1"/>
              </a:solidFill>
              <a:effectLst/>
              <a:latin typeface="+mn-lt"/>
              <a:ea typeface="Calibri" panose="020F0502020204030204" pitchFamily="34" charset="0"/>
              <a:cs typeface="Mangal" panose="02040503050203030202" pitchFamily="18" charset="0"/>
            </a:endParaRPr>
          </a:p>
        </p:txBody>
      </p:sp>
      <p:sp>
        <p:nvSpPr>
          <p:cNvPr id="19" name="TextBox 18">
            <a:extLst>
              <a:ext uri="{FF2B5EF4-FFF2-40B4-BE49-F238E27FC236}">
                <a16:creationId xmlns:a16="http://schemas.microsoft.com/office/drawing/2014/main" id="{0A103CAC-D7E4-40D5-E07E-0250FF08E216}"/>
              </a:ext>
            </a:extLst>
          </p:cNvPr>
          <p:cNvSpPr txBox="1"/>
          <p:nvPr/>
        </p:nvSpPr>
        <p:spPr>
          <a:xfrm>
            <a:off x="912993" y="1161351"/>
            <a:ext cx="9690155" cy="4967385"/>
          </a:xfrm>
          <a:prstGeom prst="rect">
            <a:avLst/>
          </a:prstGeom>
          <a:noFill/>
        </p:spPr>
        <p:txBody>
          <a:bodyPr wrap="square">
            <a:spAutoFit/>
          </a:bodyPr>
          <a:lstStyle/>
          <a:p>
            <a:pPr marL="0" marR="0" algn="just">
              <a:lnSpc>
                <a:spcPct val="107000"/>
              </a:lnSpc>
              <a:spcBef>
                <a:spcPts val="0"/>
              </a:spcBef>
              <a:spcAft>
                <a:spcPts val="800"/>
              </a:spcAft>
            </a:pPr>
            <a:r>
              <a:rPr lang="en-US" sz="2400" dirty="0" smtClean="0">
                <a:latin typeface="Cambria" panose="02040503050406030204" pitchFamily="18" charset="0"/>
                <a:ea typeface="Calibri" panose="020F0502020204030204" pitchFamily="34" charset="0"/>
                <a:cs typeface="Mangal" panose="02040503050203030202" pitchFamily="18" charset="0"/>
              </a:rPr>
              <a:t>Utilize</a:t>
            </a:r>
            <a:r>
              <a:rPr lang="en-US" sz="2400" dirty="0" smtClean="0">
                <a:effectLst/>
                <a:latin typeface="Cambria" panose="02040503050406030204" pitchFamily="18" charset="0"/>
                <a:ea typeface="Calibri" panose="020F0502020204030204" pitchFamily="34" charset="0"/>
                <a:cs typeface="Mangal" panose="02040503050203030202" pitchFamily="18" charset="0"/>
              </a:rPr>
              <a:t> Historical records (Data collected in the Past), labelled by experts</a:t>
            </a:r>
          </a:p>
          <a:p>
            <a:pPr marL="0" marR="0" algn="just">
              <a:lnSpc>
                <a:spcPct val="107000"/>
              </a:lnSpc>
              <a:spcBef>
                <a:spcPts val="0"/>
              </a:spcBef>
              <a:spcAft>
                <a:spcPts val="800"/>
              </a:spcAft>
            </a:pPr>
            <a:endParaRPr lang="en-US" sz="2400" dirty="0">
              <a:latin typeface="Cambria" panose="02040503050406030204" pitchFamily="18" charset="0"/>
              <a:ea typeface="Calibri" panose="020F0502020204030204" pitchFamily="34" charset="0"/>
              <a:cs typeface="Mangal" panose="02040503050203030202" pitchFamily="18" charset="0"/>
            </a:endParaRPr>
          </a:p>
          <a:p>
            <a:pPr marL="0" marR="0" algn="just">
              <a:lnSpc>
                <a:spcPct val="107000"/>
              </a:lnSpc>
              <a:spcBef>
                <a:spcPts val="0"/>
              </a:spcBef>
              <a:spcAft>
                <a:spcPts val="800"/>
              </a:spcAft>
            </a:pPr>
            <a:r>
              <a:rPr lang="en-US" sz="2400" dirty="0" err="1" smtClean="0">
                <a:effectLst/>
                <a:latin typeface="Cambria" panose="02040503050406030204" pitchFamily="18" charset="0"/>
                <a:ea typeface="Calibri" panose="020F0502020204030204" pitchFamily="34" charset="0"/>
                <a:cs typeface="Mangal" panose="02040503050203030202" pitchFamily="18" charset="0"/>
              </a:rPr>
              <a:t>i.e</a:t>
            </a:r>
            <a:r>
              <a:rPr lang="en-US" sz="2400" dirty="0" smtClean="0">
                <a:effectLst/>
                <a:latin typeface="Cambria" panose="02040503050406030204" pitchFamily="18" charset="0"/>
                <a:ea typeface="Calibri" panose="020F0502020204030204" pitchFamily="34" charset="0"/>
                <a:cs typeface="Mangal" panose="02040503050203030202" pitchFamily="18" charset="0"/>
              </a:rPr>
              <a:t> We already know (</a:t>
            </a:r>
            <a:r>
              <a:rPr lang="en-US" sz="2400" dirty="0" err="1" smtClean="0">
                <a:effectLst/>
                <a:latin typeface="Cambria" panose="02040503050406030204" pitchFamily="18" charset="0"/>
                <a:ea typeface="Calibri" panose="020F0502020204030204" pitchFamily="34" charset="0"/>
                <a:cs typeface="Mangal" panose="02040503050203030202" pitchFamily="18" charset="0"/>
              </a:rPr>
              <a:t>i</a:t>
            </a:r>
            <a:r>
              <a:rPr lang="en-US" sz="2400" dirty="0" smtClean="0">
                <a:effectLst/>
                <a:latin typeface="Cambria" panose="02040503050406030204" pitchFamily="18" charset="0"/>
                <a:ea typeface="Calibri" panose="020F0502020204030204" pitchFamily="34" charset="0"/>
                <a:cs typeface="Mangal" panose="02040503050203030202" pitchFamily="18" charset="0"/>
              </a:rPr>
              <a:t>) How Healthy brains look</a:t>
            </a:r>
          </a:p>
          <a:p>
            <a:pPr marL="0" marR="0" algn="just">
              <a:lnSpc>
                <a:spcPct val="107000"/>
              </a:lnSpc>
              <a:spcBef>
                <a:spcPts val="0"/>
              </a:spcBef>
              <a:spcAft>
                <a:spcPts val="800"/>
              </a:spcAft>
            </a:pPr>
            <a:r>
              <a:rPr lang="en-US" sz="2400" dirty="0">
                <a:latin typeface="Cambria" panose="02040503050406030204" pitchFamily="18" charset="0"/>
                <a:ea typeface="Calibri" panose="020F0502020204030204" pitchFamily="34" charset="0"/>
                <a:cs typeface="Mangal" panose="02040503050203030202" pitchFamily="18" charset="0"/>
              </a:rPr>
              <a:t> </a:t>
            </a:r>
            <a:r>
              <a:rPr lang="en-US" sz="2400" dirty="0" smtClean="0">
                <a:latin typeface="Cambria" panose="02040503050406030204" pitchFamily="18" charset="0"/>
                <a:ea typeface="Calibri" panose="020F0502020204030204" pitchFamily="34" charset="0"/>
                <a:cs typeface="Mangal" panose="02040503050203030202" pitchFamily="18" charset="0"/>
              </a:rPr>
              <a:t>                                        (ii) How Unhealthy brains look</a:t>
            </a:r>
            <a:r>
              <a:rPr lang="en-US" sz="2400" dirty="0" smtClean="0">
                <a:effectLst/>
                <a:latin typeface="Cambria" panose="02040503050406030204" pitchFamily="18" charset="0"/>
                <a:ea typeface="Calibri" panose="020F0502020204030204" pitchFamily="34" charset="0"/>
                <a:cs typeface="Mangal" panose="02040503050203030202" pitchFamily="18" charset="0"/>
              </a:rPr>
              <a:t> </a:t>
            </a:r>
          </a:p>
          <a:p>
            <a:pPr marL="0" marR="0" algn="just">
              <a:lnSpc>
                <a:spcPct val="107000"/>
              </a:lnSpc>
              <a:spcBef>
                <a:spcPts val="0"/>
              </a:spcBef>
              <a:spcAft>
                <a:spcPts val="800"/>
              </a:spcAft>
            </a:pPr>
            <a:endParaRPr lang="en-US" sz="2400" dirty="0" smtClean="0">
              <a:effectLst/>
              <a:latin typeface="Cambria" panose="02040503050406030204" pitchFamily="18" charset="0"/>
              <a:ea typeface="Calibri" panose="020F0502020204030204" pitchFamily="34" charset="0"/>
              <a:cs typeface="Mangal" panose="02040503050203030202" pitchFamily="18" charset="0"/>
            </a:endParaRPr>
          </a:p>
          <a:p>
            <a:pPr marL="0" marR="0" algn="just">
              <a:lnSpc>
                <a:spcPct val="107000"/>
              </a:lnSpc>
              <a:spcBef>
                <a:spcPts val="0"/>
              </a:spcBef>
              <a:spcAft>
                <a:spcPts val="800"/>
              </a:spcAft>
            </a:pPr>
            <a:r>
              <a:rPr lang="en-US" sz="2400" dirty="0">
                <a:latin typeface="Cambria" panose="02040503050406030204" pitchFamily="18" charset="0"/>
                <a:ea typeface="Calibri" panose="020F0502020204030204" pitchFamily="34" charset="0"/>
                <a:cs typeface="Mangal" panose="02040503050203030202" pitchFamily="18" charset="0"/>
              </a:rPr>
              <a:t> </a:t>
            </a:r>
            <a:r>
              <a:rPr lang="en-US" sz="2400" dirty="0" smtClean="0">
                <a:latin typeface="Cambria" panose="02040503050406030204" pitchFamily="18" charset="0"/>
                <a:ea typeface="Calibri" panose="020F0502020204030204" pitchFamily="34" charset="0"/>
                <a:cs typeface="Mangal" panose="02040503050203030202" pitchFamily="18" charset="0"/>
              </a:rPr>
              <a:t>                                      (</a:t>
            </a:r>
            <a:r>
              <a:rPr lang="en-US" sz="2400" dirty="0" err="1" smtClean="0">
                <a:latin typeface="Cambria" panose="02040503050406030204" pitchFamily="18" charset="0"/>
                <a:ea typeface="Calibri" panose="020F0502020204030204" pitchFamily="34" charset="0"/>
                <a:cs typeface="Mangal" panose="02040503050203030202" pitchFamily="18" charset="0"/>
              </a:rPr>
              <a:t>i</a:t>
            </a:r>
            <a:r>
              <a:rPr lang="en-US" sz="2400" dirty="0" smtClean="0">
                <a:latin typeface="Cambria" panose="02040503050406030204" pitchFamily="18" charset="0"/>
                <a:ea typeface="Calibri" panose="020F0502020204030204" pitchFamily="34" charset="0"/>
                <a:cs typeface="Mangal" panose="02040503050203030202" pitchFamily="18" charset="0"/>
              </a:rPr>
              <a:t>) Normal EEG </a:t>
            </a:r>
            <a:r>
              <a:rPr lang="en-US" sz="2400" dirty="0" err="1" smtClean="0">
                <a:latin typeface="Cambria" panose="02040503050406030204" pitchFamily="18" charset="0"/>
                <a:ea typeface="Calibri" panose="020F0502020204030204" pitchFamily="34" charset="0"/>
                <a:cs typeface="Mangal" panose="02040503050203030202" pitchFamily="18" charset="0"/>
              </a:rPr>
              <a:t>Timeseries</a:t>
            </a:r>
            <a:r>
              <a:rPr lang="en-US" sz="2400" dirty="0" smtClean="0">
                <a:latin typeface="Cambria" panose="02040503050406030204" pitchFamily="18" charset="0"/>
                <a:ea typeface="Calibri" panose="020F0502020204030204" pitchFamily="34" charset="0"/>
                <a:cs typeface="Mangal" panose="02040503050203030202" pitchFamily="18" charset="0"/>
              </a:rPr>
              <a:t> </a:t>
            </a:r>
          </a:p>
          <a:p>
            <a:pPr marL="0" marR="0" algn="just">
              <a:lnSpc>
                <a:spcPct val="107000"/>
              </a:lnSpc>
              <a:spcBef>
                <a:spcPts val="0"/>
              </a:spcBef>
              <a:spcAft>
                <a:spcPts val="800"/>
              </a:spcAft>
            </a:pPr>
            <a:r>
              <a:rPr lang="en-US" sz="2400" dirty="0">
                <a:effectLst/>
                <a:latin typeface="Cambria" panose="02040503050406030204" pitchFamily="18" charset="0"/>
                <a:ea typeface="Calibri" panose="020F0502020204030204" pitchFamily="34" charset="0"/>
                <a:cs typeface="Mangal" panose="02040503050203030202" pitchFamily="18" charset="0"/>
              </a:rPr>
              <a:t> </a:t>
            </a:r>
            <a:r>
              <a:rPr lang="en-US" sz="2400" dirty="0" smtClean="0">
                <a:effectLst/>
                <a:latin typeface="Cambria" panose="02040503050406030204" pitchFamily="18" charset="0"/>
                <a:ea typeface="Calibri" panose="020F0502020204030204" pitchFamily="34" charset="0"/>
                <a:cs typeface="Mangal" panose="02040503050203030202" pitchFamily="18" charset="0"/>
              </a:rPr>
              <a:t>                                      (ii) Seizure EEG </a:t>
            </a:r>
            <a:r>
              <a:rPr lang="en-US" sz="2400" dirty="0" err="1" smtClean="0">
                <a:effectLst/>
                <a:latin typeface="Cambria" panose="02040503050406030204" pitchFamily="18" charset="0"/>
                <a:ea typeface="Calibri" panose="020F0502020204030204" pitchFamily="34" charset="0"/>
                <a:cs typeface="Mangal" panose="02040503050203030202" pitchFamily="18" charset="0"/>
              </a:rPr>
              <a:t>Timeseries</a:t>
            </a:r>
            <a:endParaRPr lang="en-US" sz="2400" dirty="0" smtClean="0">
              <a:effectLst/>
              <a:latin typeface="Cambria" panose="02040503050406030204" pitchFamily="18" charset="0"/>
              <a:ea typeface="Calibri" panose="020F0502020204030204" pitchFamily="34" charset="0"/>
              <a:cs typeface="Mangal" panose="02040503050203030202" pitchFamily="18" charset="0"/>
            </a:endParaRPr>
          </a:p>
          <a:p>
            <a:pPr marL="0" marR="0" algn="just">
              <a:lnSpc>
                <a:spcPct val="107000"/>
              </a:lnSpc>
              <a:spcBef>
                <a:spcPts val="0"/>
              </a:spcBef>
              <a:spcAft>
                <a:spcPts val="800"/>
              </a:spcAft>
            </a:pPr>
            <a:endParaRPr lang="en-US" sz="2400" dirty="0">
              <a:latin typeface="Cambria" panose="02040503050406030204" pitchFamily="18" charset="0"/>
              <a:ea typeface="Calibri" panose="020F0502020204030204" pitchFamily="34" charset="0"/>
              <a:cs typeface="Mangal" panose="02040503050203030202" pitchFamily="18" charset="0"/>
            </a:endParaRPr>
          </a:p>
          <a:p>
            <a:pPr marL="0" marR="0" algn="just">
              <a:lnSpc>
                <a:spcPct val="107000"/>
              </a:lnSpc>
              <a:spcBef>
                <a:spcPts val="0"/>
              </a:spcBef>
              <a:spcAft>
                <a:spcPts val="800"/>
              </a:spcAft>
            </a:pPr>
            <a:r>
              <a:rPr lang="en-US" sz="2400" dirty="0" smtClean="0">
                <a:effectLst/>
                <a:latin typeface="Cambria" panose="02040503050406030204" pitchFamily="18" charset="0"/>
                <a:ea typeface="Calibri" panose="020F0502020204030204" pitchFamily="34" charset="0"/>
                <a:cs typeface="Mangal" panose="02040503050203030202" pitchFamily="18" charset="0"/>
              </a:rPr>
              <a:t>                                       (</a:t>
            </a:r>
            <a:r>
              <a:rPr lang="en-US" sz="2400" dirty="0" err="1" smtClean="0">
                <a:effectLst/>
                <a:latin typeface="Cambria" panose="02040503050406030204" pitchFamily="18" charset="0"/>
                <a:ea typeface="Calibri" panose="020F0502020204030204" pitchFamily="34" charset="0"/>
                <a:cs typeface="Mangal" panose="02040503050203030202" pitchFamily="18" charset="0"/>
              </a:rPr>
              <a:t>i</a:t>
            </a:r>
            <a:r>
              <a:rPr lang="en-US" sz="2400" dirty="0" smtClean="0">
                <a:effectLst/>
                <a:latin typeface="Cambria" panose="02040503050406030204" pitchFamily="18" charset="0"/>
                <a:ea typeface="Calibri" panose="020F0502020204030204" pitchFamily="34" charset="0"/>
                <a:cs typeface="Mangal" panose="02040503050203030202" pitchFamily="18" charset="0"/>
              </a:rPr>
              <a:t>) Tumor region in brain</a:t>
            </a:r>
          </a:p>
          <a:p>
            <a:pPr marL="0" marR="0" algn="just">
              <a:lnSpc>
                <a:spcPct val="107000"/>
              </a:lnSpc>
              <a:spcBef>
                <a:spcPts val="0"/>
              </a:spcBef>
              <a:spcAft>
                <a:spcPts val="800"/>
              </a:spcAft>
            </a:pPr>
            <a:r>
              <a:rPr lang="en-US" sz="2400" dirty="0">
                <a:latin typeface="Cambria" panose="02040503050406030204" pitchFamily="18" charset="0"/>
                <a:ea typeface="Calibri" panose="020F0502020204030204" pitchFamily="34" charset="0"/>
                <a:cs typeface="Mangal" panose="02040503050203030202" pitchFamily="18" charset="0"/>
              </a:rPr>
              <a:t> </a:t>
            </a:r>
            <a:r>
              <a:rPr lang="en-US" sz="2400" dirty="0" smtClean="0">
                <a:latin typeface="Cambria" panose="02040503050406030204" pitchFamily="18" charset="0"/>
                <a:ea typeface="Calibri" panose="020F0502020204030204" pitchFamily="34" charset="0"/>
                <a:cs typeface="Mangal" panose="02040503050203030202" pitchFamily="18" charset="0"/>
              </a:rPr>
              <a:t>                                      (ii) Non-tumor region in brain</a:t>
            </a:r>
            <a:r>
              <a:rPr lang="en-US" sz="2400" dirty="0" smtClean="0">
                <a:effectLst/>
                <a:latin typeface="Cambria" panose="02040503050406030204" pitchFamily="18" charset="0"/>
                <a:ea typeface="Calibri" panose="020F0502020204030204" pitchFamily="34" charset="0"/>
                <a:cs typeface="Mangal" panose="02040503050203030202" pitchFamily="18" charset="0"/>
              </a:rPr>
              <a:t> </a:t>
            </a:r>
            <a:endParaRPr lang="en-US" sz="2400" dirty="0">
              <a:effectLst/>
              <a:latin typeface="Calibri" panose="020F0502020204030204" pitchFamily="34" charset="0"/>
              <a:ea typeface="Calibri" panose="020F0502020204030204" pitchFamily="34" charset="0"/>
              <a:cs typeface="Mangal" panose="02040503050203030202" pitchFamily="18" charset="0"/>
            </a:endParaRPr>
          </a:p>
        </p:txBody>
      </p:sp>
    </p:spTree>
    <p:extLst>
      <p:ext uri="{BB962C8B-B14F-4D97-AF65-F5344CB8AC3E}">
        <p14:creationId xmlns:p14="http://schemas.microsoft.com/office/powerpoint/2010/main" val="37248673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logo with a blue and green design&#10;&#10;Description automatically generated">
            <a:extLst>
              <a:ext uri="{FF2B5EF4-FFF2-40B4-BE49-F238E27FC236}">
                <a16:creationId xmlns:a16="http://schemas.microsoft.com/office/drawing/2014/main" id="{CB2E3B9A-84DD-F547-3E5B-B66B2BE2DFC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3941" y="6288740"/>
            <a:ext cx="534533" cy="540000"/>
          </a:xfrm>
        </p:spPr>
      </p:pic>
      <p:pic>
        <p:nvPicPr>
          <p:cNvPr id="13" name="Picture 12" descr="A blue and white logo&#10;&#10;Description automatically generated">
            <a:extLst>
              <a:ext uri="{FF2B5EF4-FFF2-40B4-BE49-F238E27FC236}">
                <a16:creationId xmlns:a16="http://schemas.microsoft.com/office/drawing/2014/main" id="{197B6D35-0A60-34D8-7350-EC0D7D76DE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628059" y="6288740"/>
            <a:ext cx="540000" cy="540000"/>
          </a:xfrm>
          <a:prstGeom prst="rect">
            <a:avLst/>
          </a:prstGeom>
        </p:spPr>
      </p:pic>
      <p:grpSp>
        <p:nvGrpSpPr>
          <p:cNvPr id="2" name="Group 1">
            <a:extLst>
              <a:ext uri="{FF2B5EF4-FFF2-40B4-BE49-F238E27FC236}">
                <a16:creationId xmlns:a16="http://schemas.microsoft.com/office/drawing/2014/main" id="{60382C53-0AC2-0C1C-8441-2FF47CB01405}"/>
              </a:ext>
            </a:extLst>
          </p:cNvPr>
          <p:cNvGrpSpPr/>
          <p:nvPr/>
        </p:nvGrpSpPr>
        <p:grpSpPr>
          <a:xfrm>
            <a:off x="23940" y="-1"/>
            <a:ext cx="12096277" cy="1112781"/>
            <a:chOff x="0" y="0"/>
            <a:chExt cx="12192000" cy="1008000"/>
          </a:xfrm>
        </p:grpSpPr>
        <p:sp>
          <p:nvSpPr>
            <p:cNvPr id="14" name="Rectangle 13">
              <a:extLst>
                <a:ext uri="{FF2B5EF4-FFF2-40B4-BE49-F238E27FC236}">
                  <a16:creationId xmlns:a16="http://schemas.microsoft.com/office/drawing/2014/main" id="{4ED3BF48-B0B7-0CD8-DAA9-7708E3928839}"/>
                </a:ext>
              </a:extLst>
            </p:cNvPr>
            <p:cNvSpPr/>
            <p:nvPr/>
          </p:nvSpPr>
          <p:spPr>
            <a:xfrm>
              <a:off x="0" y="0"/>
              <a:ext cx="12192000" cy="900000"/>
            </a:xfrm>
            <a:prstGeom prst="rect">
              <a:avLst/>
            </a:prstGeom>
            <a:solidFill>
              <a:srgbClr val="5587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47945431-314A-D0EA-DE2A-E9CAC16F5483}"/>
                </a:ext>
              </a:extLst>
            </p:cNvPr>
            <p:cNvSpPr/>
            <p:nvPr/>
          </p:nvSpPr>
          <p:spPr>
            <a:xfrm>
              <a:off x="0" y="900000"/>
              <a:ext cx="12192000" cy="108000"/>
            </a:xfrm>
            <a:prstGeom prst="rect">
              <a:avLst/>
            </a:prstGeom>
            <a:solidFill>
              <a:srgbClr val="86C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 name="Title 1">
            <a:extLst>
              <a:ext uri="{FF2B5EF4-FFF2-40B4-BE49-F238E27FC236}">
                <a16:creationId xmlns:a16="http://schemas.microsoft.com/office/drawing/2014/main" id="{01CB1B04-9D91-9129-9747-55103BEDCADD}"/>
              </a:ext>
            </a:extLst>
          </p:cNvPr>
          <p:cNvSpPr txBox="1">
            <a:spLocks/>
          </p:cNvSpPr>
          <p:nvPr/>
        </p:nvSpPr>
        <p:spPr>
          <a:xfrm>
            <a:off x="23940" y="-212782"/>
            <a:ext cx="121680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algn="ctr">
              <a:lnSpc>
                <a:spcPct val="107000"/>
              </a:lnSpc>
              <a:spcBef>
                <a:spcPts val="0"/>
              </a:spcBef>
              <a:spcAft>
                <a:spcPts val="800"/>
              </a:spcAft>
            </a:pPr>
            <a:r>
              <a:rPr lang="en-US" b="1" dirty="0" smtClean="0">
                <a:solidFill>
                  <a:schemeClr val="bg1"/>
                </a:solidFill>
                <a:latin typeface="+mn-lt"/>
                <a:ea typeface="Calibri" panose="020F0502020204030204" pitchFamily="34" charset="0"/>
                <a:cs typeface="Mangal" panose="02040503050203030202" pitchFamily="18" charset="0"/>
              </a:rPr>
              <a:t>Fun-Time</a:t>
            </a:r>
            <a:endParaRPr lang="en-US" dirty="0">
              <a:solidFill>
                <a:schemeClr val="bg1"/>
              </a:solidFill>
              <a:effectLst/>
              <a:latin typeface="+mn-lt"/>
              <a:ea typeface="Calibri" panose="020F0502020204030204" pitchFamily="34" charset="0"/>
              <a:cs typeface="Mangal" panose="02040503050203030202" pitchFamily="18" charset="0"/>
            </a:endParaRPr>
          </a:p>
        </p:txBody>
      </p:sp>
      <p:sp>
        <p:nvSpPr>
          <p:cNvPr id="15" name="Title 1">
            <a:extLst>
              <a:ext uri="{FF2B5EF4-FFF2-40B4-BE49-F238E27FC236}">
                <a16:creationId xmlns:a16="http://schemas.microsoft.com/office/drawing/2014/main" id="{35C2964D-333E-46BA-9ABA-FE1873B91875}"/>
              </a:ext>
            </a:extLst>
          </p:cNvPr>
          <p:cNvSpPr>
            <a:spLocks noGrp="1"/>
          </p:cNvSpPr>
          <p:nvPr>
            <p:ph type="title"/>
          </p:nvPr>
        </p:nvSpPr>
        <p:spPr>
          <a:xfrm>
            <a:off x="2772667" y="993656"/>
            <a:ext cx="5286566" cy="1303867"/>
          </a:xfrm>
        </p:spPr>
        <p:txBody>
          <a:bodyPr/>
          <a:lstStyle/>
          <a:p>
            <a:r>
              <a:rPr lang="en-US" dirty="0"/>
              <a:t>Mostafa’s Puzzle</a:t>
            </a:r>
            <a:endParaRPr lang="en-IN" dirty="0"/>
          </a:p>
        </p:txBody>
      </p:sp>
      <p:pic>
        <p:nvPicPr>
          <p:cNvPr id="16" name="Picture 2">
            <a:extLst>
              <a:ext uri="{FF2B5EF4-FFF2-40B4-BE49-F238E27FC236}">
                <a16:creationId xmlns:a16="http://schemas.microsoft.com/office/drawing/2014/main" id="{CF637523-5437-4D61-A6D8-11830344B219}"/>
              </a:ext>
            </a:extLst>
          </p:cNvPr>
          <p:cNvPicPr>
            <a:picLocks noChangeAspect="1" noChangeArrowheads="1"/>
          </p:cNvPicPr>
          <p:nvPr/>
        </p:nvPicPr>
        <p:blipFill>
          <a:blip r:embed="rId4"/>
          <a:srcRect/>
          <a:stretch>
            <a:fillRect/>
          </a:stretch>
        </p:blipFill>
        <p:spPr bwMode="auto">
          <a:xfrm>
            <a:off x="2397653" y="2510201"/>
            <a:ext cx="5029200" cy="3609975"/>
          </a:xfrm>
          <a:prstGeom prst="rect">
            <a:avLst/>
          </a:prstGeom>
          <a:noFill/>
          <a:ln w="9525">
            <a:noFill/>
            <a:miter lim="800000"/>
            <a:headEnd/>
            <a:tailEnd/>
          </a:ln>
          <a:effectLst/>
        </p:spPr>
      </p:pic>
      <p:pic>
        <p:nvPicPr>
          <p:cNvPr id="17" name="Picture 2" descr="Buy Learning From Data Book Online at Low Prices in India | Learning From  Data Reviews &amp; Ratings - Amazon.in">
            <a:extLst>
              <a:ext uri="{FF2B5EF4-FFF2-40B4-BE49-F238E27FC236}">
                <a16:creationId xmlns:a16="http://schemas.microsoft.com/office/drawing/2014/main" id="{3FDFF309-2AC8-488C-ACCF-C87D8E6C04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48740" y="1367762"/>
            <a:ext cx="1718600" cy="1477144"/>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3601E0B2-D448-4C25-AE70-28C27767974E}"/>
              </a:ext>
            </a:extLst>
          </p:cNvPr>
          <p:cNvSpPr txBox="1"/>
          <p:nvPr/>
        </p:nvSpPr>
        <p:spPr>
          <a:xfrm>
            <a:off x="2772667" y="1939208"/>
            <a:ext cx="4572000" cy="369332"/>
          </a:xfrm>
          <a:prstGeom prst="rect">
            <a:avLst/>
          </a:prstGeom>
          <a:noFill/>
        </p:spPr>
        <p:txBody>
          <a:bodyPr wrap="square">
            <a:spAutoFit/>
          </a:bodyPr>
          <a:lstStyle/>
          <a:p>
            <a:r>
              <a:rPr lang="en-IN" dirty="0"/>
              <a:t>https://work.caltech.edu/lectures.html</a:t>
            </a:r>
          </a:p>
        </p:txBody>
      </p:sp>
    </p:spTree>
    <p:extLst>
      <p:ext uri="{BB962C8B-B14F-4D97-AF65-F5344CB8AC3E}">
        <p14:creationId xmlns:p14="http://schemas.microsoft.com/office/powerpoint/2010/main" val="15191426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logo with a blue and green design&#10;&#10;Description automatically generated">
            <a:extLst>
              <a:ext uri="{FF2B5EF4-FFF2-40B4-BE49-F238E27FC236}">
                <a16:creationId xmlns:a16="http://schemas.microsoft.com/office/drawing/2014/main" id="{CB2E3B9A-84DD-F547-3E5B-B66B2BE2DFC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3941" y="6288740"/>
            <a:ext cx="534533" cy="540000"/>
          </a:xfrm>
        </p:spPr>
      </p:pic>
      <p:pic>
        <p:nvPicPr>
          <p:cNvPr id="13" name="Picture 12" descr="A blue and white logo&#10;&#10;Description automatically generated">
            <a:extLst>
              <a:ext uri="{FF2B5EF4-FFF2-40B4-BE49-F238E27FC236}">
                <a16:creationId xmlns:a16="http://schemas.microsoft.com/office/drawing/2014/main" id="{197B6D35-0A60-34D8-7350-EC0D7D76DE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628059" y="6288740"/>
            <a:ext cx="540000" cy="540000"/>
          </a:xfrm>
          <a:prstGeom prst="rect">
            <a:avLst/>
          </a:prstGeom>
        </p:spPr>
      </p:pic>
      <p:grpSp>
        <p:nvGrpSpPr>
          <p:cNvPr id="2" name="Group 1">
            <a:extLst>
              <a:ext uri="{FF2B5EF4-FFF2-40B4-BE49-F238E27FC236}">
                <a16:creationId xmlns:a16="http://schemas.microsoft.com/office/drawing/2014/main" id="{60382C53-0AC2-0C1C-8441-2FF47CB01405}"/>
              </a:ext>
            </a:extLst>
          </p:cNvPr>
          <p:cNvGrpSpPr/>
          <p:nvPr/>
        </p:nvGrpSpPr>
        <p:grpSpPr>
          <a:xfrm>
            <a:off x="23940" y="-97277"/>
            <a:ext cx="12096277" cy="1112781"/>
            <a:chOff x="0" y="0"/>
            <a:chExt cx="12192000" cy="1008000"/>
          </a:xfrm>
        </p:grpSpPr>
        <p:sp>
          <p:nvSpPr>
            <p:cNvPr id="14" name="Rectangle 13">
              <a:extLst>
                <a:ext uri="{FF2B5EF4-FFF2-40B4-BE49-F238E27FC236}">
                  <a16:creationId xmlns:a16="http://schemas.microsoft.com/office/drawing/2014/main" id="{4ED3BF48-B0B7-0CD8-DAA9-7708E3928839}"/>
                </a:ext>
              </a:extLst>
            </p:cNvPr>
            <p:cNvSpPr/>
            <p:nvPr/>
          </p:nvSpPr>
          <p:spPr>
            <a:xfrm>
              <a:off x="0" y="0"/>
              <a:ext cx="12192000" cy="900000"/>
            </a:xfrm>
            <a:prstGeom prst="rect">
              <a:avLst/>
            </a:prstGeom>
            <a:solidFill>
              <a:srgbClr val="5587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47945431-314A-D0EA-DE2A-E9CAC16F5483}"/>
                </a:ext>
              </a:extLst>
            </p:cNvPr>
            <p:cNvSpPr/>
            <p:nvPr/>
          </p:nvSpPr>
          <p:spPr>
            <a:xfrm>
              <a:off x="0" y="900000"/>
              <a:ext cx="12192000" cy="108000"/>
            </a:xfrm>
            <a:prstGeom prst="rect">
              <a:avLst/>
            </a:prstGeom>
            <a:solidFill>
              <a:srgbClr val="86C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 name="Title 1">
            <a:extLst>
              <a:ext uri="{FF2B5EF4-FFF2-40B4-BE49-F238E27FC236}">
                <a16:creationId xmlns:a16="http://schemas.microsoft.com/office/drawing/2014/main" id="{01CB1B04-9D91-9129-9747-55103BEDCADD}"/>
              </a:ext>
            </a:extLst>
          </p:cNvPr>
          <p:cNvSpPr txBox="1">
            <a:spLocks/>
          </p:cNvSpPr>
          <p:nvPr/>
        </p:nvSpPr>
        <p:spPr>
          <a:xfrm>
            <a:off x="23940" y="-212782"/>
            <a:ext cx="121680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algn="ctr">
              <a:lnSpc>
                <a:spcPct val="107000"/>
              </a:lnSpc>
              <a:spcBef>
                <a:spcPts val="0"/>
              </a:spcBef>
              <a:spcAft>
                <a:spcPts val="800"/>
              </a:spcAft>
            </a:pPr>
            <a:r>
              <a:rPr lang="en-US" b="1" dirty="0" smtClean="0">
                <a:solidFill>
                  <a:schemeClr val="bg1"/>
                </a:solidFill>
                <a:latin typeface="+mn-lt"/>
                <a:ea typeface="Calibri" panose="020F0502020204030204" pitchFamily="34" charset="0"/>
                <a:cs typeface="Mangal" panose="02040503050203030202" pitchFamily="18" charset="0"/>
              </a:rPr>
              <a:t>Terminologies in ML</a:t>
            </a:r>
            <a:endParaRPr lang="en-US" dirty="0">
              <a:solidFill>
                <a:schemeClr val="bg1"/>
              </a:solidFill>
              <a:effectLst/>
              <a:latin typeface="+mn-lt"/>
              <a:ea typeface="Calibri" panose="020F0502020204030204" pitchFamily="34" charset="0"/>
              <a:cs typeface="Mangal" panose="02040503050203030202" pitchFamily="18" charset="0"/>
            </a:endParaRPr>
          </a:p>
        </p:txBody>
      </p:sp>
      <p:sp>
        <p:nvSpPr>
          <p:cNvPr id="7" name="TextBox 6">
            <a:extLst>
              <a:ext uri="{FF2B5EF4-FFF2-40B4-BE49-F238E27FC236}">
                <a16:creationId xmlns:a16="http://schemas.microsoft.com/office/drawing/2014/main" id="{0A103CAC-D7E4-40D5-E07E-0250FF08E216}"/>
              </a:ext>
            </a:extLst>
          </p:cNvPr>
          <p:cNvSpPr txBox="1"/>
          <p:nvPr/>
        </p:nvSpPr>
        <p:spPr>
          <a:xfrm>
            <a:off x="3047215" y="3136070"/>
            <a:ext cx="6094428" cy="373757"/>
          </a:xfrm>
          <a:prstGeom prst="rect">
            <a:avLst/>
          </a:prstGeom>
          <a:noFill/>
        </p:spPr>
        <p:txBody>
          <a:bodyPr wrap="square">
            <a:spAutoFit/>
          </a:bodyPr>
          <a:lstStyle/>
          <a:p>
            <a:pPr marL="0" marR="0" algn="just">
              <a:lnSpc>
                <a:spcPct val="107000"/>
              </a:lnSpc>
              <a:spcBef>
                <a:spcPts val="0"/>
              </a:spcBef>
              <a:spcAft>
                <a:spcPts val="800"/>
              </a:spcAft>
            </a:pPr>
            <a:r>
              <a:rPr lang="en-US" b="1" dirty="0">
                <a:solidFill>
                  <a:schemeClr val="bg1"/>
                </a:solidFill>
                <a:effectLst/>
                <a:latin typeface="Cambria" panose="02040503050406030204" pitchFamily="18" charset="0"/>
                <a:ea typeface="Calibri" panose="020F0502020204030204" pitchFamily="34" charset="0"/>
                <a:cs typeface="Mangal" panose="02040503050203030202" pitchFamily="18" charset="0"/>
              </a:rPr>
              <a:t>4.4 Faculty and Staff Matters</a:t>
            </a:r>
            <a:endParaRPr lang="en-US"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p:txBody>
      </p:sp>
      <p:sp>
        <p:nvSpPr>
          <p:cNvPr id="10" name="TextBox 9"/>
          <p:cNvSpPr txBox="1"/>
          <p:nvPr/>
        </p:nvSpPr>
        <p:spPr>
          <a:xfrm>
            <a:off x="158397" y="1113974"/>
            <a:ext cx="4524446" cy="5693866"/>
          </a:xfrm>
          <a:prstGeom prst="rect">
            <a:avLst/>
          </a:prstGeom>
          <a:noFill/>
        </p:spPr>
        <p:txBody>
          <a:bodyPr wrap="square" rtlCol="0">
            <a:spAutoFit/>
          </a:bodyPr>
          <a:lstStyle/>
          <a:p>
            <a:r>
              <a:rPr lang="en-US" sz="2800" dirty="0" smtClean="0">
                <a:solidFill>
                  <a:srgbClr val="00B050"/>
                </a:solidFill>
              </a:rPr>
              <a:t>Task – ?</a:t>
            </a:r>
          </a:p>
          <a:p>
            <a:endParaRPr lang="en-US" sz="2800" dirty="0"/>
          </a:p>
          <a:p>
            <a:r>
              <a:rPr lang="en-US" sz="2800" dirty="0" smtClean="0"/>
              <a:t>Datasets – ?</a:t>
            </a:r>
          </a:p>
          <a:p>
            <a:endParaRPr lang="en-US" sz="2800" dirty="0"/>
          </a:p>
          <a:p>
            <a:r>
              <a:rPr lang="en-US" sz="2800" dirty="0" smtClean="0">
                <a:solidFill>
                  <a:srgbClr val="00B050"/>
                </a:solidFill>
              </a:rPr>
              <a:t>Features - ?</a:t>
            </a:r>
          </a:p>
          <a:p>
            <a:endParaRPr lang="en-US" sz="2800" dirty="0"/>
          </a:p>
          <a:p>
            <a:r>
              <a:rPr lang="en-US" sz="2800" dirty="0" smtClean="0"/>
              <a:t>Training Data – ?</a:t>
            </a:r>
          </a:p>
          <a:p>
            <a:endParaRPr lang="en-US" sz="2800" dirty="0"/>
          </a:p>
          <a:p>
            <a:r>
              <a:rPr lang="en-US" sz="2800" dirty="0" smtClean="0"/>
              <a:t>Validation Data - ?</a:t>
            </a:r>
          </a:p>
          <a:p>
            <a:endParaRPr lang="en-US" sz="2800" dirty="0"/>
          </a:p>
          <a:p>
            <a:r>
              <a:rPr lang="en-US" sz="2800" dirty="0" smtClean="0"/>
              <a:t>Testing Data – ?</a:t>
            </a:r>
          </a:p>
          <a:p>
            <a:endParaRPr lang="en-US" sz="2800" dirty="0"/>
          </a:p>
          <a:p>
            <a:r>
              <a:rPr lang="en-US" sz="2800" dirty="0" smtClean="0"/>
              <a:t>Performance ?</a:t>
            </a:r>
          </a:p>
        </p:txBody>
      </p:sp>
      <p:sp>
        <p:nvSpPr>
          <p:cNvPr id="12" name="TextBox 11"/>
          <p:cNvSpPr txBox="1"/>
          <p:nvPr/>
        </p:nvSpPr>
        <p:spPr>
          <a:xfrm>
            <a:off x="3120435" y="1164134"/>
            <a:ext cx="4524446" cy="5693866"/>
          </a:xfrm>
          <a:prstGeom prst="rect">
            <a:avLst/>
          </a:prstGeom>
          <a:noFill/>
        </p:spPr>
        <p:txBody>
          <a:bodyPr wrap="square" rtlCol="0">
            <a:spAutoFit/>
          </a:bodyPr>
          <a:lstStyle/>
          <a:p>
            <a:r>
              <a:rPr lang="en-US" sz="2800" dirty="0" smtClean="0"/>
              <a:t>Model - ?</a:t>
            </a:r>
          </a:p>
          <a:p>
            <a:endParaRPr lang="en-US" sz="2800" dirty="0"/>
          </a:p>
          <a:p>
            <a:r>
              <a:rPr lang="en-US" sz="2800" dirty="0" smtClean="0"/>
              <a:t>Training ?</a:t>
            </a:r>
          </a:p>
          <a:p>
            <a:endParaRPr lang="en-US" sz="2800" dirty="0"/>
          </a:p>
          <a:p>
            <a:r>
              <a:rPr lang="en-US" sz="2800" dirty="0" smtClean="0"/>
              <a:t>Loss function ?</a:t>
            </a:r>
          </a:p>
          <a:p>
            <a:endParaRPr lang="en-US" sz="2800" dirty="0"/>
          </a:p>
          <a:p>
            <a:r>
              <a:rPr lang="en-US" sz="2800" dirty="0" smtClean="0"/>
              <a:t>Cost function ?</a:t>
            </a:r>
          </a:p>
          <a:p>
            <a:endParaRPr lang="en-US" sz="2800" dirty="0"/>
          </a:p>
          <a:p>
            <a:r>
              <a:rPr lang="en-US" sz="2800" dirty="0" smtClean="0"/>
              <a:t>Ensemble ?</a:t>
            </a:r>
          </a:p>
          <a:p>
            <a:endParaRPr lang="en-US" sz="2800" dirty="0"/>
          </a:p>
          <a:p>
            <a:r>
              <a:rPr lang="en-US" sz="2800" dirty="0" smtClean="0"/>
              <a:t>Cross Entropy ?</a:t>
            </a:r>
          </a:p>
          <a:p>
            <a:endParaRPr lang="en-US" sz="2800" dirty="0"/>
          </a:p>
          <a:p>
            <a:r>
              <a:rPr lang="en-US" sz="2800" dirty="0" smtClean="0"/>
              <a:t>Accuracy ?</a:t>
            </a:r>
          </a:p>
        </p:txBody>
      </p:sp>
      <p:sp>
        <p:nvSpPr>
          <p:cNvPr id="15" name="TextBox 14"/>
          <p:cNvSpPr txBox="1"/>
          <p:nvPr/>
        </p:nvSpPr>
        <p:spPr>
          <a:xfrm>
            <a:off x="5951377" y="1168751"/>
            <a:ext cx="3608268" cy="5693866"/>
          </a:xfrm>
          <a:prstGeom prst="rect">
            <a:avLst/>
          </a:prstGeom>
          <a:noFill/>
        </p:spPr>
        <p:txBody>
          <a:bodyPr wrap="square" rtlCol="0">
            <a:spAutoFit/>
          </a:bodyPr>
          <a:lstStyle/>
          <a:p>
            <a:r>
              <a:rPr lang="en-US" sz="2800" dirty="0" smtClean="0"/>
              <a:t>Distribution ?</a:t>
            </a:r>
          </a:p>
          <a:p>
            <a:endParaRPr lang="en-US" sz="2800" dirty="0"/>
          </a:p>
          <a:p>
            <a:r>
              <a:rPr lang="en-US" sz="2800" dirty="0" smtClean="0"/>
              <a:t>Training  Error ?</a:t>
            </a:r>
          </a:p>
          <a:p>
            <a:endParaRPr lang="en-US" sz="2800" dirty="0"/>
          </a:p>
          <a:p>
            <a:r>
              <a:rPr lang="en-US" sz="2800" dirty="0" smtClean="0"/>
              <a:t>Testing Error ?</a:t>
            </a:r>
          </a:p>
          <a:p>
            <a:endParaRPr lang="en-US" sz="2800" dirty="0"/>
          </a:p>
          <a:p>
            <a:r>
              <a:rPr lang="en-US" sz="2800" dirty="0" smtClean="0">
                <a:solidFill>
                  <a:srgbClr val="00B050"/>
                </a:solidFill>
              </a:rPr>
              <a:t>Visualization ?</a:t>
            </a:r>
          </a:p>
          <a:p>
            <a:endParaRPr lang="en-US" sz="2800" dirty="0"/>
          </a:p>
          <a:p>
            <a:r>
              <a:rPr lang="en-US" sz="2800" dirty="0" smtClean="0"/>
              <a:t>T-SNE Plot ?</a:t>
            </a:r>
          </a:p>
          <a:p>
            <a:endParaRPr lang="en-US" sz="2800" dirty="0"/>
          </a:p>
          <a:p>
            <a:r>
              <a:rPr lang="en-US" sz="2800" dirty="0" smtClean="0"/>
              <a:t>ROC curves?</a:t>
            </a:r>
          </a:p>
          <a:p>
            <a:endParaRPr lang="en-US" sz="2800" dirty="0"/>
          </a:p>
          <a:p>
            <a:r>
              <a:rPr lang="en-US" sz="2800" dirty="0" smtClean="0"/>
              <a:t>Gradient Descent ?</a:t>
            </a:r>
          </a:p>
        </p:txBody>
      </p:sp>
      <p:sp>
        <p:nvSpPr>
          <p:cNvPr id="16" name="TextBox 15"/>
          <p:cNvSpPr txBox="1"/>
          <p:nvPr/>
        </p:nvSpPr>
        <p:spPr>
          <a:xfrm>
            <a:off x="8781530" y="1134874"/>
            <a:ext cx="3608268" cy="5693866"/>
          </a:xfrm>
          <a:prstGeom prst="rect">
            <a:avLst/>
          </a:prstGeom>
          <a:noFill/>
        </p:spPr>
        <p:txBody>
          <a:bodyPr wrap="square" rtlCol="0">
            <a:spAutoFit/>
          </a:bodyPr>
          <a:lstStyle/>
          <a:p>
            <a:r>
              <a:rPr lang="en-US" sz="2800" dirty="0" smtClean="0"/>
              <a:t>Supervised</a:t>
            </a:r>
          </a:p>
          <a:p>
            <a:endParaRPr lang="en-US" sz="2800" dirty="0"/>
          </a:p>
          <a:p>
            <a:r>
              <a:rPr lang="en-US" sz="2800" dirty="0" smtClean="0"/>
              <a:t>Unsupervised</a:t>
            </a:r>
          </a:p>
          <a:p>
            <a:endParaRPr lang="en-US" sz="2800" dirty="0"/>
          </a:p>
          <a:p>
            <a:r>
              <a:rPr lang="en-US" sz="2800" dirty="0" smtClean="0"/>
              <a:t>Self supervised</a:t>
            </a:r>
          </a:p>
          <a:p>
            <a:endParaRPr lang="en-US" sz="2800" dirty="0"/>
          </a:p>
          <a:p>
            <a:r>
              <a:rPr lang="en-US" sz="2800" dirty="0" smtClean="0"/>
              <a:t>Semi supervised</a:t>
            </a:r>
          </a:p>
          <a:p>
            <a:endParaRPr lang="en-US" sz="2800" dirty="0"/>
          </a:p>
          <a:p>
            <a:r>
              <a:rPr lang="en-US" sz="2800" dirty="0" smtClean="0"/>
              <a:t>Reinforcement learning</a:t>
            </a:r>
          </a:p>
          <a:p>
            <a:endParaRPr lang="en-US" sz="2800" dirty="0"/>
          </a:p>
          <a:p>
            <a:r>
              <a:rPr lang="en-US" sz="2800" dirty="0" smtClean="0"/>
              <a:t>Data-driven</a:t>
            </a:r>
          </a:p>
          <a:p>
            <a:endParaRPr lang="en-US" sz="2800" dirty="0"/>
          </a:p>
          <a:p>
            <a:endParaRPr lang="en-US" sz="2800" dirty="0" smtClean="0"/>
          </a:p>
        </p:txBody>
      </p:sp>
    </p:spTree>
    <p:extLst>
      <p:ext uri="{BB962C8B-B14F-4D97-AF65-F5344CB8AC3E}">
        <p14:creationId xmlns:p14="http://schemas.microsoft.com/office/powerpoint/2010/main" val="4136794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logo with a blue and green design&#10;&#10;Description automatically generated">
            <a:extLst>
              <a:ext uri="{FF2B5EF4-FFF2-40B4-BE49-F238E27FC236}">
                <a16:creationId xmlns:a16="http://schemas.microsoft.com/office/drawing/2014/main" id="{CB2E3B9A-84DD-F547-3E5B-B66B2BE2DFC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3941" y="6288740"/>
            <a:ext cx="534533" cy="540000"/>
          </a:xfrm>
        </p:spPr>
      </p:pic>
      <p:pic>
        <p:nvPicPr>
          <p:cNvPr id="13" name="Picture 12" descr="A blue and white logo&#10;&#10;Description automatically generated">
            <a:extLst>
              <a:ext uri="{FF2B5EF4-FFF2-40B4-BE49-F238E27FC236}">
                <a16:creationId xmlns:a16="http://schemas.microsoft.com/office/drawing/2014/main" id="{197B6D35-0A60-34D8-7350-EC0D7D76DE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628059" y="6288740"/>
            <a:ext cx="540000" cy="540000"/>
          </a:xfrm>
          <a:prstGeom prst="rect">
            <a:avLst/>
          </a:prstGeom>
        </p:spPr>
      </p:pic>
      <p:grpSp>
        <p:nvGrpSpPr>
          <p:cNvPr id="2" name="Group 1">
            <a:extLst>
              <a:ext uri="{FF2B5EF4-FFF2-40B4-BE49-F238E27FC236}">
                <a16:creationId xmlns:a16="http://schemas.microsoft.com/office/drawing/2014/main" id="{60382C53-0AC2-0C1C-8441-2FF47CB01405}"/>
              </a:ext>
            </a:extLst>
          </p:cNvPr>
          <p:cNvGrpSpPr/>
          <p:nvPr/>
        </p:nvGrpSpPr>
        <p:grpSpPr>
          <a:xfrm>
            <a:off x="23940" y="-1"/>
            <a:ext cx="12096277" cy="1112781"/>
            <a:chOff x="0" y="0"/>
            <a:chExt cx="12192000" cy="1008000"/>
          </a:xfrm>
        </p:grpSpPr>
        <p:sp>
          <p:nvSpPr>
            <p:cNvPr id="14" name="Rectangle 13">
              <a:extLst>
                <a:ext uri="{FF2B5EF4-FFF2-40B4-BE49-F238E27FC236}">
                  <a16:creationId xmlns:a16="http://schemas.microsoft.com/office/drawing/2014/main" id="{4ED3BF48-B0B7-0CD8-DAA9-7708E3928839}"/>
                </a:ext>
              </a:extLst>
            </p:cNvPr>
            <p:cNvSpPr/>
            <p:nvPr/>
          </p:nvSpPr>
          <p:spPr>
            <a:xfrm>
              <a:off x="0" y="0"/>
              <a:ext cx="12192000" cy="900000"/>
            </a:xfrm>
            <a:prstGeom prst="rect">
              <a:avLst/>
            </a:prstGeom>
            <a:solidFill>
              <a:srgbClr val="5587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47945431-314A-D0EA-DE2A-E9CAC16F5483}"/>
                </a:ext>
              </a:extLst>
            </p:cNvPr>
            <p:cNvSpPr/>
            <p:nvPr/>
          </p:nvSpPr>
          <p:spPr>
            <a:xfrm>
              <a:off x="0" y="900000"/>
              <a:ext cx="12192000" cy="108000"/>
            </a:xfrm>
            <a:prstGeom prst="rect">
              <a:avLst/>
            </a:prstGeom>
            <a:solidFill>
              <a:srgbClr val="86C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 name="Title 1">
            <a:extLst>
              <a:ext uri="{FF2B5EF4-FFF2-40B4-BE49-F238E27FC236}">
                <a16:creationId xmlns:a16="http://schemas.microsoft.com/office/drawing/2014/main" id="{01CB1B04-9D91-9129-9747-55103BEDCADD}"/>
              </a:ext>
            </a:extLst>
          </p:cNvPr>
          <p:cNvSpPr txBox="1">
            <a:spLocks/>
          </p:cNvSpPr>
          <p:nvPr/>
        </p:nvSpPr>
        <p:spPr>
          <a:xfrm>
            <a:off x="23940" y="-212782"/>
            <a:ext cx="121680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algn="ctr">
              <a:lnSpc>
                <a:spcPct val="107000"/>
              </a:lnSpc>
              <a:spcBef>
                <a:spcPts val="0"/>
              </a:spcBef>
              <a:spcAft>
                <a:spcPts val="800"/>
              </a:spcAft>
            </a:pPr>
            <a:r>
              <a:rPr lang="en-US" b="1" dirty="0" smtClean="0">
                <a:solidFill>
                  <a:schemeClr val="bg1"/>
                </a:solidFill>
                <a:latin typeface="+mn-lt"/>
                <a:ea typeface="Calibri" panose="020F0502020204030204" pitchFamily="34" charset="0"/>
                <a:cs typeface="Mangal" panose="02040503050203030202" pitchFamily="18" charset="0"/>
              </a:rPr>
              <a:t>Reference Text books</a:t>
            </a:r>
            <a:endParaRPr lang="en-US" dirty="0">
              <a:solidFill>
                <a:schemeClr val="bg1"/>
              </a:solidFill>
              <a:effectLst/>
              <a:latin typeface="+mn-lt"/>
              <a:ea typeface="Calibri" panose="020F0502020204030204" pitchFamily="34" charset="0"/>
              <a:cs typeface="Mangal" panose="02040503050203030202" pitchFamily="18" charset="0"/>
            </a:endParaRPr>
          </a:p>
        </p:txBody>
      </p:sp>
      <p:sp>
        <p:nvSpPr>
          <p:cNvPr id="7" name="TextBox 6">
            <a:extLst>
              <a:ext uri="{FF2B5EF4-FFF2-40B4-BE49-F238E27FC236}">
                <a16:creationId xmlns:a16="http://schemas.microsoft.com/office/drawing/2014/main" id="{0A103CAC-D7E4-40D5-E07E-0250FF08E216}"/>
              </a:ext>
            </a:extLst>
          </p:cNvPr>
          <p:cNvSpPr txBox="1"/>
          <p:nvPr/>
        </p:nvSpPr>
        <p:spPr>
          <a:xfrm>
            <a:off x="3047215" y="3136070"/>
            <a:ext cx="6094428" cy="373757"/>
          </a:xfrm>
          <a:prstGeom prst="rect">
            <a:avLst/>
          </a:prstGeom>
          <a:noFill/>
        </p:spPr>
        <p:txBody>
          <a:bodyPr wrap="square">
            <a:spAutoFit/>
          </a:bodyPr>
          <a:lstStyle/>
          <a:p>
            <a:pPr marL="0" marR="0" algn="just">
              <a:lnSpc>
                <a:spcPct val="107000"/>
              </a:lnSpc>
              <a:spcBef>
                <a:spcPts val="0"/>
              </a:spcBef>
              <a:spcAft>
                <a:spcPts val="800"/>
              </a:spcAft>
            </a:pPr>
            <a:r>
              <a:rPr lang="en-US" b="1" dirty="0">
                <a:solidFill>
                  <a:schemeClr val="bg1"/>
                </a:solidFill>
                <a:effectLst/>
                <a:latin typeface="Cambria" panose="02040503050406030204" pitchFamily="18" charset="0"/>
                <a:ea typeface="Calibri" panose="020F0502020204030204" pitchFamily="34" charset="0"/>
                <a:cs typeface="Mangal" panose="02040503050203030202" pitchFamily="18" charset="0"/>
              </a:rPr>
              <a:t>4.4 Faculty and Staff Matters</a:t>
            </a:r>
            <a:endParaRPr lang="en-US"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p:txBody>
      </p:sp>
      <p:sp>
        <p:nvSpPr>
          <p:cNvPr id="9" name="TextBox 8"/>
          <p:cNvSpPr txBox="1"/>
          <p:nvPr/>
        </p:nvSpPr>
        <p:spPr>
          <a:xfrm>
            <a:off x="1259304" y="1570427"/>
            <a:ext cx="8189496" cy="2308324"/>
          </a:xfrm>
          <a:prstGeom prst="rect">
            <a:avLst/>
          </a:prstGeom>
          <a:noFill/>
        </p:spPr>
        <p:txBody>
          <a:bodyPr wrap="square" rtlCol="0">
            <a:spAutoFit/>
          </a:bodyPr>
          <a:lstStyle/>
          <a:p>
            <a:pPr marL="342900" indent="-342900">
              <a:buAutoNum type="arabicPeriod"/>
            </a:pPr>
            <a:r>
              <a:rPr lang="en-US" dirty="0" smtClean="0"/>
              <a:t>“</a:t>
            </a:r>
            <a:r>
              <a:rPr lang="en-IN" dirty="0">
                <a:hlinkClick r:id="rId4"/>
              </a:rPr>
              <a:t>Introduction to Neuroimaging </a:t>
            </a:r>
            <a:r>
              <a:rPr lang="en-IN" dirty="0" smtClean="0">
                <a:hlinkClick r:id="rId4"/>
              </a:rPr>
              <a:t>Analysis</a:t>
            </a:r>
            <a:r>
              <a:rPr lang="en-IN" dirty="0" smtClean="0"/>
              <a:t>” by</a:t>
            </a:r>
            <a:endParaRPr lang="en-US" dirty="0" smtClean="0"/>
          </a:p>
          <a:p>
            <a:pPr marL="342900" indent="-342900">
              <a:buAutoNum type="arabicPeriod"/>
            </a:pPr>
            <a:endParaRPr lang="en-US" dirty="0"/>
          </a:p>
          <a:p>
            <a:pPr marL="342900" indent="-342900">
              <a:buAutoNum type="arabicPeriod"/>
            </a:pPr>
            <a:r>
              <a:rPr lang="en-US" dirty="0" smtClean="0"/>
              <a:t>“</a:t>
            </a:r>
            <a:r>
              <a:rPr lang="en-US" dirty="0">
                <a:hlinkClick r:id="rId5"/>
              </a:rPr>
              <a:t>Introduction to Resting State fMRI Functional Connectivity</a:t>
            </a:r>
            <a:r>
              <a:rPr lang="en-US" dirty="0"/>
              <a:t> </a:t>
            </a:r>
            <a:r>
              <a:rPr lang="en-US" dirty="0" smtClean="0"/>
              <a:t>”</a:t>
            </a:r>
          </a:p>
          <a:p>
            <a:endParaRPr lang="en-US" dirty="0"/>
          </a:p>
          <a:p>
            <a:r>
              <a:rPr lang="en-US" dirty="0" smtClean="0"/>
              <a:t>3. </a:t>
            </a:r>
            <a:endParaRPr lang="en-US" dirty="0"/>
          </a:p>
          <a:p>
            <a:pPr marL="342900" indent="-342900">
              <a:buAutoNum type="arabicPeriod"/>
            </a:pPr>
            <a:r>
              <a:rPr lang="en-US" dirty="0"/>
              <a:t>“Machine Learning” by Tom Mitchel</a:t>
            </a:r>
          </a:p>
          <a:p>
            <a:pPr marL="342900" indent="-342900">
              <a:buAutoNum type="arabicPeriod"/>
            </a:pPr>
            <a:r>
              <a:rPr lang="en-US" dirty="0"/>
              <a:t>“Learning from Data”, by </a:t>
            </a:r>
            <a:r>
              <a:rPr lang="en-US" dirty="0" err="1"/>
              <a:t>Yaser</a:t>
            </a:r>
            <a:r>
              <a:rPr lang="en-US" dirty="0"/>
              <a:t> Abu Mostafa</a:t>
            </a:r>
          </a:p>
          <a:p>
            <a:pPr marL="342900" indent="-342900">
              <a:buAutoNum type="arabicPeriod"/>
            </a:pPr>
            <a:endParaRPr lang="en-IN" dirty="0"/>
          </a:p>
        </p:txBody>
      </p:sp>
    </p:spTree>
    <p:extLst>
      <p:ext uri="{BB962C8B-B14F-4D97-AF65-F5344CB8AC3E}">
        <p14:creationId xmlns:p14="http://schemas.microsoft.com/office/powerpoint/2010/main" val="1136275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logo with a blue and green design&#10;&#10;Description automatically generated">
            <a:extLst>
              <a:ext uri="{FF2B5EF4-FFF2-40B4-BE49-F238E27FC236}">
                <a16:creationId xmlns:a16="http://schemas.microsoft.com/office/drawing/2014/main" id="{CB2E3B9A-84DD-F547-3E5B-B66B2BE2DFC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3941" y="6288740"/>
            <a:ext cx="534533" cy="540000"/>
          </a:xfrm>
        </p:spPr>
      </p:pic>
      <p:pic>
        <p:nvPicPr>
          <p:cNvPr id="13" name="Picture 12" descr="A blue and white logo&#10;&#10;Description automatically generated">
            <a:extLst>
              <a:ext uri="{FF2B5EF4-FFF2-40B4-BE49-F238E27FC236}">
                <a16:creationId xmlns:a16="http://schemas.microsoft.com/office/drawing/2014/main" id="{197B6D35-0A60-34D8-7350-EC0D7D76DE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628059" y="6288740"/>
            <a:ext cx="540000" cy="540000"/>
          </a:xfrm>
          <a:prstGeom prst="rect">
            <a:avLst/>
          </a:prstGeom>
        </p:spPr>
      </p:pic>
      <p:grpSp>
        <p:nvGrpSpPr>
          <p:cNvPr id="2" name="Group 1">
            <a:extLst>
              <a:ext uri="{FF2B5EF4-FFF2-40B4-BE49-F238E27FC236}">
                <a16:creationId xmlns:a16="http://schemas.microsoft.com/office/drawing/2014/main" id="{60382C53-0AC2-0C1C-8441-2FF47CB01405}"/>
              </a:ext>
            </a:extLst>
          </p:cNvPr>
          <p:cNvGrpSpPr/>
          <p:nvPr/>
        </p:nvGrpSpPr>
        <p:grpSpPr>
          <a:xfrm>
            <a:off x="23940" y="-1"/>
            <a:ext cx="12096277" cy="1112781"/>
            <a:chOff x="0" y="0"/>
            <a:chExt cx="12192000" cy="1008000"/>
          </a:xfrm>
        </p:grpSpPr>
        <p:sp>
          <p:nvSpPr>
            <p:cNvPr id="14" name="Rectangle 13">
              <a:extLst>
                <a:ext uri="{FF2B5EF4-FFF2-40B4-BE49-F238E27FC236}">
                  <a16:creationId xmlns:a16="http://schemas.microsoft.com/office/drawing/2014/main" id="{4ED3BF48-B0B7-0CD8-DAA9-7708E3928839}"/>
                </a:ext>
              </a:extLst>
            </p:cNvPr>
            <p:cNvSpPr/>
            <p:nvPr/>
          </p:nvSpPr>
          <p:spPr>
            <a:xfrm>
              <a:off x="0" y="0"/>
              <a:ext cx="12192000" cy="900000"/>
            </a:xfrm>
            <a:prstGeom prst="rect">
              <a:avLst/>
            </a:prstGeom>
            <a:solidFill>
              <a:srgbClr val="5587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47945431-314A-D0EA-DE2A-E9CAC16F5483}"/>
                </a:ext>
              </a:extLst>
            </p:cNvPr>
            <p:cNvSpPr/>
            <p:nvPr/>
          </p:nvSpPr>
          <p:spPr>
            <a:xfrm>
              <a:off x="0" y="900000"/>
              <a:ext cx="12192000" cy="108000"/>
            </a:xfrm>
            <a:prstGeom prst="rect">
              <a:avLst/>
            </a:prstGeom>
            <a:solidFill>
              <a:srgbClr val="86C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 name="Title 1">
            <a:extLst>
              <a:ext uri="{FF2B5EF4-FFF2-40B4-BE49-F238E27FC236}">
                <a16:creationId xmlns:a16="http://schemas.microsoft.com/office/drawing/2014/main" id="{01CB1B04-9D91-9129-9747-55103BEDCADD}"/>
              </a:ext>
            </a:extLst>
          </p:cNvPr>
          <p:cNvSpPr txBox="1">
            <a:spLocks/>
          </p:cNvSpPr>
          <p:nvPr/>
        </p:nvSpPr>
        <p:spPr>
          <a:xfrm>
            <a:off x="23940" y="-212782"/>
            <a:ext cx="121680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algn="ctr">
              <a:lnSpc>
                <a:spcPct val="107000"/>
              </a:lnSpc>
              <a:spcBef>
                <a:spcPts val="0"/>
              </a:spcBef>
              <a:spcAft>
                <a:spcPts val="800"/>
              </a:spcAft>
            </a:pPr>
            <a:r>
              <a:rPr lang="en-US" b="1" dirty="0" smtClean="0">
                <a:solidFill>
                  <a:schemeClr val="bg1"/>
                </a:solidFill>
                <a:latin typeface="+mn-lt"/>
                <a:ea typeface="Calibri" panose="020F0502020204030204" pitchFamily="34" charset="0"/>
                <a:cs typeface="Mangal" panose="02040503050203030202" pitchFamily="18" charset="0"/>
              </a:rPr>
              <a:t>Terminologies in ML</a:t>
            </a:r>
            <a:endParaRPr lang="en-US" dirty="0">
              <a:solidFill>
                <a:schemeClr val="bg1"/>
              </a:solidFill>
              <a:effectLst/>
              <a:latin typeface="+mn-lt"/>
              <a:ea typeface="Calibri" panose="020F0502020204030204" pitchFamily="34" charset="0"/>
              <a:cs typeface="Mangal" panose="02040503050203030202" pitchFamily="18" charset="0"/>
            </a:endParaRPr>
          </a:p>
        </p:txBody>
      </p:sp>
      <p:sp>
        <p:nvSpPr>
          <p:cNvPr id="7" name="TextBox 6">
            <a:extLst>
              <a:ext uri="{FF2B5EF4-FFF2-40B4-BE49-F238E27FC236}">
                <a16:creationId xmlns:a16="http://schemas.microsoft.com/office/drawing/2014/main" id="{0A103CAC-D7E4-40D5-E07E-0250FF08E216}"/>
              </a:ext>
            </a:extLst>
          </p:cNvPr>
          <p:cNvSpPr txBox="1"/>
          <p:nvPr/>
        </p:nvSpPr>
        <p:spPr>
          <a:xfrm>
            <a:off x="3047215" y="3136070"/>
            <a:ext cx="6094428" cy="373757"/>
          </a:xfrm>
          <a:prstGeom prst="rect">
            <a:avLst/>
          </a:prstGeom>
          <a:noFill/>
        </p:spPr>
        <p:txBody>
          <a:bodyPr wrap="square">
            <a:spAutoFit/>
          </a:bodyPr>
          <a:lstStyle/>
          <a:p>
            <a:pPr marL="0" marR="0" algn="just">
              <a:lnSpc>
                <a:spcPct val="107000"/>
              </a:lnSpc>
              <a:spcBef>
                <a:spcPts val="0"/>
              </a:spcBef>
              <a:spcAft>
                <a:spcPts val="800"/>
              </a:spcAft>
            </a:pPr>
            <a:r>
              <a:rPr lang="en-US" b="1" dirty="0">
                <a:solidFill>
                  <a:schemeClr val="bg1"/>
                </a:solidFill>
                <a:effectLst/>
                <a:latin typeface="Cambria" panose="02040503050406030204" pitchFamily="18" charset="0"/>
                <a:ea typeface="Calibri" panose="020F0502020204030204" pitchFamily="34" charset="0"/>
                <a:cs typeface="Mangal" panose="02040503050203030202" pitchFamily="18" charset="0"/>
              </a:rPr>
              <a:t>4.4 Faculty and Staff Matters</a:t>
            </a:r>
            <a:endParaRPr lang="en-US"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p:txBody>
      </p:sp>
      <p:sp>
        <p:nvSpPr>
          <p:cNvPr id="10" name="TextBox 9"/>
          <p:cNvSpPr txBox="1"/>
          <p:nvPr/>
        </p:nvSpPr>
        <p:spPr>
          <a:xfrm>
            <a:off x="805725" y="5860839"/>
            <a:ext cx="11597041" cy="954107"/>
          </a:xfrm>
          <a:prstGeom prst="rect">
            <a:avLst/>
          </a:prstGeom>
          <a:noFill/>
        </p:spPr>
        <p:txBody>
          <a:bodyPr wrap="square" rtlCol="0">
            <a:spAutoFit/>
          </a:bodyPr>
          <a:lstStyle/>
          <a:p>
            <a:r>
              <a:rPr lang="en-US" sz="2800" dirty="0" smtClean="0"/>
              <a:t>This is called “Regression”</a:t>
            </a:r>
          </a:p>
          <a:p>
            <a:r>
              <a:rPr lang="en-US" sz="2800" dirty="0" smtClean="0"/>
              <a:t>The Output is NOT a label; It is a Real number</a:t>
            </a:r>
            <a:endParaRPr lang="en-US" sz="2800" dirty="0"/>
          </a:p>
        </p:txBody>
      </p:sp>
      <p:pic>
        <p:nvPicPr>
          <p:cNvPr id="22530" name="Picture 2" descr="Which subject marks will be considered for calculating the percentage of  the CBSE class 10 board exam 2018? - Quor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640" y="2633527"/>
            <a:ext cx="2695575" cy="1752600"/>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Ye 10th me mere FIT me main subject se jyada marks aaye the to percentage  nikalne time fit ke marks ko lowest subject ke marks se replace kar dena  hai? NEET ke"/>
          <p:cNvPicPr>
            <a:picLocks noChangeAspect="1" noChangeArrowheads="1"/>
          </p:cNvPicPr>
          <p:nvPr/>
        </p:nvPicPr>
        <p:blipFill rotWithShape="1">
          <a:blip r:embed="rId5" cstate="hqprint">
            <a:extLst>
              <a:ext uri="{28A0092B-C50C-407E-A947-70E740481C1C}">
                <a14:useLocalDpi xmlns:a14="http://schemas.microsoft.com/office/drawing/2010/main" val="0"/>
              </a:ext>
            </a:extLst>
          </a:blip>
          <a:srcRect t="5870" r="44214"/>
          <a:stretch/>
        </p:blipFill>
        <p:spPr bwMode="auto">
          <a:xfrm>
            <a:off x="3703327" y="2500006"/>
            <a:ext cx="3329774" cy="2662474"/>
          </a:xfrm>
          <a:prstGeom prst="rect">
            <a:avLst/>
          </a:prstGeom>
          <a:noFill/>
          <a:extLst>
            <a:ext uri="{909E8E84-426E-40DD-AFC4-6F175D3DCCD1}">
              <a14:hiddenFill xmlns:a14="http://schemas.microsoft.com/office/drawing/2010/main">
                <a:solidFill>
                  <a:srgbClr val="FFFFFF"/>
                </a:solidFill>
              </a14:hiddenFill>
            </a:ext>
          </a:extLst>
        </p:spPr>
      </p:pic>
      <p:pic>
        <p:nvPicPr>
          <p:cNvPr id="22534" name="Picture 6" descr="How was your class 10th result? - Quora"/>
          <p:cNvPicPr>
            <a:picLocks noChangeAspect="1" noChangeArrowheads="1"/>
          </p:cNvPicPr>
          <p:nvPr/>
        </p:nvPicPr>
        <p:blipFill rotWithShape="1">
          <a:blip r:embed="rId6">
            <a:extLst>
              <a:ext uri="{28A0092B-C50C-407E-A947-70E740481C1C}">
                <a14:useLocalDpi xmlns:a14="http://schemas.microsoft.com/office/drawing/2010/main" val="0"/>
              </a:ext>
            </a:extLst>
          </a:blip>
          <a:srcRect t="24340" r="46377" b="28078"/>
          <a:stretch/>
        </p:blipFill>
        <p:spPr bwMode="auto">
          <a:xfrm>
            <a:off x="7791437" y="2903092"/>
            <a:ext cx="3074777" cy="15953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231879" y="5395458"/>
            <a:ext cx="10061933" cy="369332"/>
          </a:xfrm>
          <a:prstGeom prst="rect">
            <a:avLst/>
          </a:prstGeom>
          <a:noFill/>
        </p:spPr>
        <p:txBody>
          <a:bodyPr wrap="square" rtlCol="0">
            <a:spAutoFit/>
          </a:bodyPr>
          <a:lstStyle/>
          <a:p>
            <a:r>
              <a:rPr lang="en-US" dirty="0" smtClean="0"/>
              <a:t>Here, we need to build a Model that takes as input 10</a:t>
            </a:r>
            <a:r>
              <a:rPr lang="en-US" baseline="30000" dirty="0" smtClean="0"/>
              <a:t>th</a:t>
            </a:r>
            <a:r>
              <a:rPr lang="en-US" dirty="0" smtClean="0"/>
              <a:t> </a:t>
            </a:r>
            <a:r>
              <a:rPr lang="en-US" dirty="0" err="1" smtClean="0"/>
              <a:t>std</a:t>
            </a:r>
            <a:r>
              <a:rPr lang="en-US" dirty="0" smtClean="0"/>
              <a:t> marks and gives as output 12</a:t>
            </a:r>
            <a:r>
              <a:rPr lang="en-US" baseline="30000" dirty="0" smtClean="0"/>
              <a:t>th</a:t>
            </a:r>
            <a:r>
              <a:rPr lang="en-US" dirty="0" smtClean="0"/>
              <a:t> </a:t>
            </a:r>
            <a:r>
              <a:rPr lang="en-US" dirty="0" err="1" smtClean="0"/>
              <a:t>std</a:t>
            </a:r>
            <a:r>
              <a:rPr lang="en-US" dirty="0" smtClean="0"/>
              <a:t> marks</a:t>
            </a:r>
            <a:endParaRPr lang="en-IN" dirty="0"/>
          </a:p>
        </p:txBody>
      </p:sp>
      <p:sp>
        <p:nvSpPr>
          <p:cNvPr id="20" name="TextBox 19"/>
          <p:cNvSpPr txBox="1"/>
          <p:nvPr/>
        </p:nvSpPr>
        <p:spPr>
          <a:xfrm>
            <a:off x="393920" y="1183244"/>
            <a:ext cx="11597041" cy="1815882"/>
          </a:xfrm>
          <a:prstGeom prst="rect">
            <a:avLst/>
          </a:prstGeom>
          <a:noFill/>
        </p:spPr>
        <p:txBody>
          <a:bodyPr wrap="square" rtlCol="0">
            <a:spAutoFit/>
          </a:bodyPr>
          <a:lstStyle/>
          <a:p>
            <a:r>
              <a:rPr lang="en-US" sz="2800" dirty="0" smtClean="0"/>
              <a:t>Task – What is the Objective ?</a:t>
            </a:r>
          </a:p>
          <a:p>
            <a:endParaRPr lang="en-US" sz="2800" dirty="0"/>
          </a:p>
          <a:p>
            <a:r>
              <a:rPr lang="en-US" sz="2800" dirty="0" smtClean="0"/>
              <a:t>Given a collection of 10</a:t>
            </a:r>
            <a:r>
              <a:rPr lang="en-US" sz="2800" baseline="30000" dirty="0" smtClean="0"/>
              <a:t>th</a:t>
            </a:r>
            <a:r>
              <a:rPr lang="en-US" sz="2800" dirty="0" smtClean="0"/>
              <a:t> </a:t>
            </a:r>
            <a:r>
              <a:rPr lang="en-US" sz="2800" dirty="0" err="1" smtClean="0"/>
              <a:t>Std</a:t>
            </a:r>
            <a:r>
              <a:rPr lang="en-US" sz="2800" dirty="0" smtClean="0"/>
              <a:t> marks, Predict 12</a:t>
            </a:r>
            <a:r>
              <a:rPr lang="en-US" sz="2800" baseline="30000" dirty="0" smtClean="0"/>
              <a:t>th</a:t>
            </a:r>
            <a:r>
              <a:rPr lang="en-US" sz="2800" dirty="0" smtClean="0"/>
              <a:t> </a:t>
            </a:r>
            <a:r>
              <a:rPr lang="en-US" sz="2800" dirty="0" err="1" smtClean="0"/>
              <a:t>Std</a:t>
            </a:r>
            <a:r>
              <a:rPr lang="en-US" sz="2800" dirty="0" smtClean="0"/>
              <a:t> Marks</a:t>
            </a:r>
          </a:p>
          <a:p>
            <a:endParaRPr lang="en-US" sz="2800" dirty="0" smtClean="0"/>
          </a:p>
        </p:txBody>
      </p:sp>
    </p:spTree>
    <p:extLst>
      <p:ext uri="{BB962C8B-B14F-4D97-AF65-F5344CB8AC3E}">
        <p14:creationId xmlns:p14="http://schemas.microsoft.com/office/powerpoint/2010/main" val="6144409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logo with a blue and green design&#10;&#10;Description automatically generated">
            <a:extLst>
              <a:ext uri="{FF2B5EF4-FFF2-40B4-BE49-F238E27FC236}">
                <a16:creationId xmlns:a16="http://schemas.microsoft.com/office/drawing/2014/main" id="{CB2E3B9A-84DD-F547-3E5B-B66B2BE2DFC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3941" y="6288740"/>
            <a:ext cx="534533" cy="540000"/>
          </a:xfrm>
        </p:spPr>
      </p:pic>
      <p:pic>
        <p:nvPicPr>
          <p:cNvPr id="13" name="Picture 12" descr="A blue and white logo&#10;&#10;Description automatically generated">
            <a:extLst>
              <a:ext uri="{FF2B5EF4-FFF2-40B4-BE49-F238E27FC236}">
                <a16:creationId xmlns:a16="http://schemas.microsoft.com/office/drawing/2014/main" id="{197B6D35-0A60-34D8-7350-EC0D7D76DE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628059" y="6288740"/>
            <a:ext cx="540000" cy="540000"/>
          </a:xfrm>
          <a:prstGeom prst="rect">
            <a:avLst/>
          </a:prstGeom>
        </p:spPr>
      </p:pic>
      <p:grpSp>
        <p:nvGrpSpPr>
          <p:cNvPr id="2" name="Group 1">
            <a:extLst>
              <a:ext uri="{FF2B5EF4-FFF2-40B4-BE49-F238E27FC236}">
                <a16:creationId xmlns:a16="http://schemas.microsoft.com/office/drawing/2014/main" id="{60382C53-0AC2-0C1C-8441-2FF47CB01405}"/>
              </a:ext>
            </a:extLst>
          </p:cNvPr>
          <p:cNvGrpSpPr/>
          <p:nvPr/>
        </p:nvGrpSpPr>
        <p:grpSpPr>
          <a:xfrm>
            <a:off x="23940" y="-1"/>
            <a:ext cx="12096277" cy="1112781"/>
            <a:chOff x="0" y="0"/>
            <a:chExt cx="12192000" cy="1008000"/>
          </a:xfrm>
        </p:grpSpPr>
        <p:sp>
          <p:nvSpPr>
            <p:cNvPr id="14" name="Rectangle 13">
              <a:extLst>
                <a:ext uri="{FF2B5EF4-FFF2-40B4-BE49-F238E27FC236}">
                  <a16:creationId xmlns:a16="http://schemas.microsoft.com/office/drawing/2014/main" id="{4ED3BF48-B0B7-0CD8-DAA9-7708E3928839}"/>
                </a:ext>
              </a:extLst>
            </p:cNvPr>
            <p:cNvSpPr/>
            <p:nvPr/>
          </p:nvSpPr>
          <p:spPr>
            <a:xfrm>
              <a:off x="0" y="0"/>
              <a:ext cx="12192000" cy="900000"/>
            </a:xfrm>
            <a:prstGeom prst="rect">
              <a:avLst/>
            </a:prstGeom>
            <a:solidFill>
              <a:srgbClr val="5587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47945431-314A-D0EA-DE2A-E9CAC16F5483}"/>
                </a:ext>
              </a:extLst>
            </p:cNvPr>
            <p:cNvSpPr/>
            <p:nvPr/>
          </p:nvSpPr>
          <p:spPr>
            <a:xfrm>
              <a:off x="0" y="900000"/>
              <a:ext cx="12192000" cy="108000"/>
            </a:xfrm>
            <a:prstGeom prst="rect">
              <a:avLst/>
            </a:prstGeom>
            <a:solidFill>
              <a:srgbClr val="86C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 name="Title 1">
            <a:extLst>
              <a:ext uri="{FF2B5EF4-FFF2-40B4-BE49-F238E27FC236}">
                <a16:creationId xmlns:a16="http://schemas.microsoft.com/office/drawing/2014/main" id="{01CB1B04-9D91-9129-9747-55103BEDCADD}"/>
              </a:ext>
            </a:extLst>
          </p:cNvPr>
          <p:cNvSpPr txBox="1">
            <a:spLocks/>
          </p:cNvSpPr>
          <p:nvPr/>
        </p:nvSpPr>
        <p:spPr>
          <a:xfrm>
            <a:off x="23940" y="-212782"/>
            <a:ext cx="121680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algn="ctr">
              <a:lnSpc>
                <a:spcPct val="107000"/>
              </a:lnSpc>
              <a:spcBef>
                <a:spcPts val="0"/>
              </a:spcBef>
              <a:spcAft>
                <a:spcPts val="800"/>
              </a:spcAft>
            </a:pPr>
            <a:r>
              <a:rPr lang="en-US" b="1" dirty="0" smtClean="0">
                <a:solidFill>
                  <a:schemeClr val="bg1"/>
                </a:solidFill>
                <a:latin typeface="+mn-lt"/>
                <a:ea typeface="Calibri" panose="020F0502020204030204" pitchFamily="34" charset="0"/>
                <a:cs typeface="Mangal" panose="02040503050203030202" pitchFamily="18" charset="0"/>
              </a:rPr>
              <a:t>Regression</a:t>
            </a:r>
            <a:endParaRPr lang="en-US" dirty="0">
              <a:solidFill>
                <a:schemeClr val="bg1"/>
              </a:solidFill>
              <a:effectLst/>
              <a:latin typeface="+mn-lt"/>
              <a:ea typeface="Calibri" panose="020F0502020204030204" pitchFamily="34" charset="0"/>
              <a:cs typeface="Mangal" panose="02040503050203030202" pitchFamily="18" charset="0"/>
            </a:endParaRPr>
          </a:p>
        </p:txBody>
      </p:sp>
      <p:sp>
        <p:nvSpPr>
          <p:cNvPr id="7" name="TextBox 6">
            <a:extLst>
              <a:ext uri="{FF2B5EF4-FFF2-40B4-BE49-F238E27FC236}">
                <a16:creationId xmlns:a16="http://schemas.microsoft.com/office/drawing/2014/main" id="{0A103CAC-D7E4-40D5-E07E-0250FF08E216}"/>
              </a:ext>
            </a:extLst>
          </p:cNvPr>
          <p:cNvSpPr txBox="1"/>
          <p:nvPr/>
        </p:nvSpPr>
        <p:spPr>
          <a:xfrm>
            <a:off x="3047215" y="3136070"/>
            <a:ext cx="6094428" cy="373757"/>
          </a:xfrm>
          <a:prstGeom prst="rect">
            <a:avLst/>
          </a:prstGeom>
          <a:noFill/>
        </p:spPr>
        <p:txBody>
          <a:bodyPr wrap="square">
            <a:spAutoFit/>
          </a:bodyPr>
          <a:lstStyle/>
          <a:p>
            <a:pPr marL="0" marR="0" algn="just">
              <a:lnSpc>
                <a:spcPct val="107000"/>
              </a:lnSpc>
              <a:spcBef>
                <a:spcPts val="0"/>
              </a:spcBef>
              <a:spcAft>
                <a:spcPts val="800"/>
              </a:spcAft>
            </a:pPr>
            <a:r>
              <a:rPr lang="en-US" b="1" dirty="0">
                <a:solidFill>
                  <a:schemeClr val="bg1"/>
                </a:solidFill>
                <a:effectLst/>
                <a:latin typeface="Cambria" panose="02040503050406030204" pitchFamily="18" charset="0"/>
                <a:ea typeface="Calibri" panose="020F0502020204030204" pitchFamily="34" charset="0"/>
                <a:cs typeface="Mangal" panose="02040503050203030202" pitchFamily="18" charset="0"/>
              </a:rPr>
              <a:t>4.4 Faculty and Staff Matters</a:t>
            </a:r>
            <a:endParaRPr lang="en-US"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p:txBody>
      </p:sp>
      <p:sp>
        <p:nvSpPr>
          <p:cNvPr id="20" name="TextBox 19"/>
          <p:cNvSpPr txBox="1"/>
          <p:nvPr/>
        </p:nvSpPr>
        <p:spPr>
          <a:xfrm>
            <a:off x="393920" y="1183244"/>
            <a:ext cx="11597041" cy="523220"/>
          </a:xfrm>
          <a:prstGeom prst="rect">
            <a:avLst/>
          </a:prstGeom>
          <a:noFill/>
        </p:spPr>
        <p:txBody>
          <a:bodyPr wrap="square" rtlCol="0">
            <a:spAutoFit/>
          </a:bodyPr>
          <a:lstStyle/>
          <a:p>
            <a:r>
              <a:rPr lang="en-US" sz="2800" dirty="0" smtClean="0"/>
              <a:t>Most popular Regression – Linear Regression</a:t>
            </a:r>
            <a:endParaRPr lang="en-US" sz="2800" dirty="0"/>
          </a:p>
        </p:txBody>
      </p:sp>
      <p:pic>
        <p:nvPicPr>
          <p:cNvPr id="15" name="Picture 2" descr="Linear Regression — Intro To Machine Learning #6 | by David Fumo | Simple  AI | Medium"/>
          <p:cNvPicPr>
            <a:picLocks noChangeAspect="1" noChangeArrowheads="1"/>
          </p:cNvPicPr>
          <p:nvPr/>
        </p:nvPicPr>
        <p:blipFill>
          <a:blip r:embed="rId4"/>
          <a:srcRect/>
          <a:stretch>
            <a:fillRect/>
          </a:stretch>
        </p:blipFill>
        <p:spPr bwMode="auto">
          <a:xfrm>
            <a:off x="1878460" y="4155714"/>
            <a:ext cx="3316111" cy="2655531"/>
          </a:xfrm>
          <a:prstGeom prst="rect">
            <a:avLst/>
          </a:prstGeom>
          <a:noFill/>
        </p:spPr>
      </p:pic>
      <p:sp>
        <p:nvSpPr>
          <p:cNvPr id="16" name="TextBox 15"/>
          <p:cNvSpPr txBox="1"/>
          <p:nvPr/>
        </p:nvSpPr>
        <p:spPr>
          <a:xfrm>
            <a:off x="252169" y="1776927"/>
            <a:ext cx="8356060" cy="2308324"/>
          </a:xfrm>
          <a:prstGeom prst="rect">
            <a:avLst/>
          </a:prstGeom>
          <a:noFill/>
        </p:spPr>
        <p:txBody>
          <a:bodyPr wrap="square" rtlCol="0">
            <a:spAutoFit/>
          </a:bodyPr>
          <a:lstStyle/>
          <a:p>
            <a:r>
              <a:rPr lang="en-IN" dirty="0" smtClean="0"/>
              <a:t>What is given :</a:t>
            </a:r>
          </a:p>
          <a:p>
            <a:endParaRPr lang="en-IN" dirty="0" smtClean="0"/>
          </a:p>
          <a:p>
            <a:r>
              <a:rPr lang="en-IN" dirty="0" err="1" smtClean="0"/>
              <a:t>Tuples</a:t>
            </a:r>
            <a:r>
              <a:rPr lang="en-IN" dirty="0" smtClean="0"/>
              <a:t> of Data : (x</a:t>
            </a:r>
            <a:r>
              <a:rPr lang="en-IN" baseline="-25000" dirty="0" smtClean="0"/>
              <a:t>0</a:t>
            </a:r>
            <a:r>
              <a:rPr lang="en-IN" dirty="0" smtClean="0"/>
              <a:t>,y</a:t>
            </a:r>
            <a:r>
              <a:rPr lang="en-IN" baseline="-25000" dirty="0" smtClean="0"/>
              <a:t>0</a:t>
            </a:r>
            <a:r>
              <a:rPr lang="en-IN" dirty="0" smtClean="0"/>
              <a:t>), (x</a:t>
            </a:r>
            <a:r>
              <a:rPr lang="en-IN" baseline="-25000" dirty="0" smtClean="0"/>
              <a:t>1</a:t>
            </a:r>
            <a:r>
              <a:rPr lang="en-IN" dirty="0" smtClean="0"/>
              <a:t>,y</a:t>
            </a:r>
            <a:r>
              <a:rPr lang="en-IN" baseline="-25000" dirty="0" smtClean="0"/>
              <a:t>1</a:t>
            </a:r>
            <a:r>
              <a:rPr lang="en-IN" dirty="0" smtClean="0"/>
              <a:t>)…….. (</a:t>
            </a:r>
            <a:r>
              <a:rPr lang="en-IN" dirty="0" err="1" smtClean="0"/>
              <a:t>x</a:t>
            </a:r>
            <a:r>
              <a:rPr lang="en-IN" baseline="-25000" dirty="0" err="1"/>
              <a:t>N</a:t>
            </a:r>
            <a:r>
              <a:rPr lang="en-IN" dirty="0" err="1" smtClean="0"/>
              <a:t>,y</a:t>
            </a:r>
            <a:r>
              <a:rPr lang="en-IN" baseline="-25000" dirty="0" err="1" smtClean="0"/>
              <a:t>N</a:t>
            </a:r>
            <a:r>
              <a:rPr lang="en-IN" dirty="0" smtClean="0"/>
              <a:t>), assuming we have “N” records of the data</a:t>
            </a:r>
          </a:p>
          <a:p>
            <a:endParaRPr lang="en-IN" dirty="0" smtClean="0"/>
          </a:p>
          <a:p>
            <a:r>
              <a:rPr lang="en-IN" dirty="0" smtClean="0"/>
              <a:t>We assume that there’s a linear relation between x and y</a:t>
            </a:r>
          </a:p>
          <a:p>
            <a:endParaRPr lang="en-IN" dirty="0" smtClean="0"/>
          </a:p>
          <a:p>
            <a:r>
              <a:rPr lang="en-IN" dirty="0" smtClean="0"/>
              <a:t>i.e. we want to model them as : y = </a:t>
            </a:r>
            <a:r>
              <a:rPr lang="en-IN" dirty="0" err="1" smtClean="0"/>
              <a:t>mx</a:t>
            </a:r>
            <a:r>
              <a:rPr lang="en-IN" dirty="0" smtClean="0"/>
              <a:t> + c</a:t>
            </a:r>
          </a:p>
          <a:p>
            <a:r>
              <a:rPr lang="en-IN" dirty="0" smtClean="0"/>
              <a:t>But which line is better suited for the given data..?? How to answer this question ??</a:t>
            </a:r>
            <a:endParaRPr lang="en-IN" dirty="0"/>
          </a:p>
        </p:txBody>
      </p:sp>
      <p:sp>
        <p:nvSpPr>
          <p:cNvPr id="6" name="TextBox 5"/>
          <p:cNvSpPr txBox="1"/>
          <p:nvPr/>
        </p:nvSpPr>
        <p:spPr>
          <a:xfrm>
            <a:off x="6721813" y="4513634"/>
            <a:ext cx="4202349" cy="923330"/>
          </a:xfrm>
          <a:prstGeom prst="rect">
            <a:avLst/>
          </a:prstGeom>
          <a:noFill/>
        </p:spPr>
        <p:txBody>
          <a:bodyPr wrap="square" rtlCol="0">
            <a:spAutoFit/>
          </a:bodyPr>
          <a:lstStyle/>
          <a:p>
            <a:r>
              <a:rPr lang="en-US" dirty="0" smtClean="0"/>
              <a:t>How many straight line fits are possible ?</a:t>
            </a:r>
          </a:p>
          <a:p>
            <a:endParaRPr lang="en-US" dirty="0"/>
          </a:p>
          <a:p>
            <a:r>
              <a:rPr lang="en-US" dirty="0" smtClean="0"/>
              <a:t>How do we choose the optimal one ?</a:t>
            </a:r>
            <a:endParaRPr lang="en-IN" dirty="0"/>
          </a:p>
        </p:txBody>
      </p:sp>
    </p:spTree>
    <p:extLst>
      <p:ext uri="{BB962C8B-B14F-4D97-AF65-F5344CB8AC3E}">
        <p14:creationId xmlns:p14="http://schemas.microsoft.com/office/powerpoint/2010/main" val="20821025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logo with a blue and green design&#10;&#10;Description automatically generated">
            <a:extLst>
              <a:ext uri="{FF2B5EF4-FFF2-40B4-BE49-F238E27FC236}">
                <a16:creationId xmlns:a16="http://schemas.microsoft.com/office/drawing/2014/main" id="{CB2E3B9A-84DD-F547-3E5B-B66B2BE2DFC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3941" y="6288740"/>
            <a:ext cx="534533" cy="540000"/>
          </a:xfrm>
        </p:spPr>
      </p:pic>
      <p:pic>
        <p:nvPicPr>
          <p:cNvPr id="13" name="Picture 12" descr="A blue and white logo&#10;&#10;Description automatically generated">
            <a:extLst>
              <a:ext uri="{FF2B5EF4-FFF2-40B4-BE49-F238E27FC236}">
                <a16:creationId xmlns:a16="http://schemas.microsoft.com/office/drawing/2014/main" id="{197B6D35-0A60-34D8-7350-EC0D7D76DE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628059" y="6288740"/>
            <a:ext cx="540000" cy="540000"/>
          </a:xfrm>
          <a:prstGeom prst="rect">
            <a:avLst/>
          </a:prstGeom>
        </p:spPr>
      </p:pic>
      <p:grpSp>
        <p:nvGrpSpPr>
          <p:cNvPr id="2" name="Group 1">
            <a:extLst>
              <a:ext uri="{FF2B5EF4-FFF2-40B4-BE49-F238E27FC236}">
                <a16:creationId xmlns:a16="http://schemas.microsoft.com/office/drawing/2014/main" id="{60382C53-0AC2-0C1C-8441-2FF47CB01405}"/>
              </a:ext>
            </a:extLst>
          </p:cNvPr>
          <p:cNvGrpSpPr/>
          <p:nvPr/>
        </p:nvGrpSpPr>
        <p:grpSpPr>
          <a:xfrm>
            <a:off x="23940" y="-1"/>
            <a:ext cx="12096277" cy="1112781"/>
            <a:chOff x="0" y="0"/>
            <a:chExt cx="12192000" cy="1008000"/>
          </a:xfrm>
        </p:grpSpPr>
        <p:sp>
          <p:nvSpPr>
            <p:cNvPr id="14" name="Rectangle 13">
              <a:extLst>
                <a:ext uri="{FF2B5EF4-FFF2-40B4-BE49-F238E27FC236}">
                  <a16:creationId xmlns:a16="http://schemas.microsoft.com/office/drawing/2014/main" id="{4ED3BF48-B0B7-0CD8-DAA9-7708E3928839}"/>
                </a:ext>
              </a:extLst>
            </p:cNvPr>
            <p:cNvSpPr/>
            <p:nvPr/>
          </p:nvSpPr>
          <p:spPr>
            <a:xfrm>
              <a:off x="0" y="0"/>
              <a:ext cx="12192000" cy="900000"/>
            </a:xfrm>
            <a:prstGeom prst="rect">
              <a:avLst/>
            </a:prstGeom>
            <a:solidFill>
              <a:srgbClr val="5587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47945431-314A-D0EA-DE2A-E9CAC16F5483}"/>
                </a:ext>
              </a:extLst>
            </p:cNvPr>
            <p:cNvSpPr/>
            <p:nvPr/>
          </p:nvSpPr>
          <p:spPr>
            <a:xfrm>
              <a:off x="0" y="900000"/>
              <a:ext cx="12192000" cy="108000"/>
            </a:xfrm>
            <a:prstGeom prst="rect">
              <a:avLst/>
            </a:prstGeom>
            <a:solidFill>
              <a:srgbClr val="86C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 name="Title 1">
            <a:extLst>
              <a:ext uri="{FF2B5EF4-FFF2-40B4-BE49-F238E27FC236}">
                <a16:creationId xmlns:a16="http://schemas.microsoft.com/office/drawing/2014/main" id="{01CB1B04-9D91-9129-9747-55103BEDCADD}"/>
              </a:ext>
            </a:extLst>
          </p:cNvPr>
          <p:cNvSpPr txBox="1">
            <a:spLocks/>
          </p:cNvSpPr>
          <p:nvPr/>
        </p:nvSpPr>
        <p:spPr>
          <a:xfrm>
            <a:off x="23940" y="-212782"/>
            <a:ext cx="121680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algn="ctr">
              <a:lnSpc>
                <a:spcPct val="107000"/>
              </a:lnSpc>
              <a:spcBef>
                <a:spcPts val="0"/>
              </a:spcBef>
              <a:spcAft>
                <a:spcPts val="800"/>
              </a:spcAft>
            </a:pPr>
            <a:r>
              <a:rPr lang="en-US" b="1" dirty="0" smtClean="0">
                <a:solidFill>
                  <a:schemeClr val="bg1"/>
                </a:solidFill>
                <a:latin typeface="+mn-lt"/>
                <a:ea typeface="Calibri" panose="020F0502020204030204" pitchFamily="34" charset="0"/>
                <a:cs typeface="Mangal" panose="02040503050203030202" pitchFamily="18" charset="0"/>
              </a:rPr>
              <a:t>Regression</a:t>
            </a:r>
            <a:endParaRPr lang="en-US" dirty="0">
              <a:solidFill>
                <a:schemeClr val="bg1"/>
              </a:solidFill>
              <a:effectLst/>
              <a:latin typeface="+mn-lt"/>
              <a:ea typeface="Calibri" panose="020F0502020204030204" pitchFamily="34" charset="0"/>
              <a:cs typeface="Mangal" panose="02040503050203030202" pitchFamily="18" charset="0"/>
            </a:endParaRPr>
          </a:p>
        </p:txBody>
      </p:sp>
      <p:sp>
        <p:nvSpPr>
          <p:cNvPr id="7" name="TextBox 6">
            <a:extLst>
              <a:ext uri="{FF2B5EF4-FFF2-40B4-BE49-F238E27FC236}">
                <a16:creationId xmlns:a16="http://schemas.microsoft.com/office/drawing/2014/main" id="{0A103CAC-D7E4-40D5-E07E-0250FF08E216}"/>
              </a:ext>
            </a:extLst>
          </p:cNvPr>
          <p:cNvSpPr txBox="1"/>
          <p:nvPr/>
        </p:nvSpPr>
        <p:spPr>
          <a:xfrm>
            <a:off x="3047215" y="3136070"/>
            <a:ext cx="6094428" cy="373757"/>
          </a:xfrm>
          <a:prstGeom prst="rect">
            <a:avLst/>
          </a:prstGeom>
          <a:noFill/>
        </p:spPr>
        <p:txBody>
          <a:bodyPr wrap="square">
            <a:spAutoFit/>
          </a:bodyPr>
          <a:lstStyle/>
          <a:p>
            <a:pPr marL="0" marR="0" algn="just">
              <a:lnSpc>
                <a:spcPct val="107000"/>
              </a:lnSpc>
              <a:spcBef>
                <a:spcPts val="0"/>
              </a:spcBef>
              <a:spcAft>
                <a:spcPts val="800"/>
              </a:spcAft>
            </a:pPr>
            <a:r>
              <a:rPr lang="en-US" b="1" dirty="0">
                <a:solidFill>
                  <a:schemeClr val="bg1"/>
                </a:solidFill>
                <a:effectLst/>
                <a:latin typeface="Cambria" panose="02040503050406030204" pitchFamily="18" charset="0"/>
                <a:ea typeface="Calibri" panose="020F0502020204030204" pitchFamily="34" charset="0"/>
                <a:cs typeface="Mangal" panose="02040503050203030202" pitchFamily="18" charset="0"/>
              </a:rPr>
              <a:t>4.4 Faculty and Staff Matters</a:t>
            </a:r>
            <a:endParaRPr lang="en-US"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p:txBody>
      </p:sp>
      <p:pic>
        <p:nvPicPr>
          <p:cNvPr id="22530" name="Picture 2" descr="Which subject marks will be considered for calculating the percentage of  the CBSE class 10 board exam 2018? - Quor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661" y="1881029"/>
            <a:ext cx="2695575" cy="1752600"/>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Ye 10th me mere FIT me main subject se jyada marks aaye the to percentage  nikalne time fit ke marks ko lowest subject ke marks se replace kar dena  hai? NEET ke"/>
          <p:cNvPicPr>
            <a:picLocks noChangeAspect="1" noChangeArrowheads="1"/>
          </p:cNvPicPr>
          <p:nvPr/>
        </p:nvPicPr>
        <p:blipFill rotWithShape="1">
          <a:blip r:embed="rId5" cstate="hqprint">
            <a:extLst>
              <a:ext uri="{28A0092B-C50C-407E-A947-70E740481C1C}">
                <a14:useLocalDpi xmlns:a14="http://schemas.microsoft.com/office/drawing/2010/main" val="0"/>
              </a:ext>
            </a:extLst>
          </a:blip>
          <a:srcRect t="5870" r="44214"/>
          <a:stretch/>
        </p:blipFill>
        <p:spPr bwMode="auto">
          <a:xfrm>
            <a:off x="4465172" y="1752487"/>
            <a:ext cx="3329774" cy="2662474"/>
          </a:xfrm>
          <a:prstGeom prst="rect">
            <a:avLst/>
          </a:prstGeom>
          <a:noFill/>
          <a:extLst>
            <a:ext uri="{909E8E84-426E-40DD-AFC4-6F175D3DCCD1}">
              <a14:hiddenFill xmlns:a14="http://schemas.microsoft.com/office/drawing/2010/main">
                <a:solidFill>
                  <a:srgbClr val="FFFFFF"/>
                </a:solidFill>
              </a14:hiddenFill>
            </a:ext>
          </a:extLst>
        </p:spPr>
      </p:pic>
      <p:pic>
        <p:nvPicPr>
          <p:cNvPr id="22534" name="Picture 6" descr="How was your class 10th result? - Quora"/>
          <p:cNvPicPr>
            <a:picLocks noChangeAspect="1" noChangeArrowheads="1"/>
          </p:cNvPicPr>
          <p:nvPr/>
        </p:nvPicPr>
        <p:blipFill rotWithShape="1">
          <a:blip r:embed="rId6">
            <a:extLst>
              <a:ext uri="{28A0092B-C50C-407E-A947-70E740481C1C}">
                <a14:useLocalDpi xmlns:a14="http://schemas.microsoft.com/office/drawing/2010/main" val="0"/>
              </a:ext>
            </a:extLst>
          </a:blip>
          <a:srcRect t="24340" r="46377" b="28078"/>
          <a:stretch/>
        </p:blipFill>
        <p:spPr bwMode="auto">
          <a:xfrm>
            <a:off x="8553282" y="2155573"/>
            <a:ext cx="3074777" cy="159533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393920" y="1183244"/>
            <a:ext cx="11597041" cy="954107"/>
          </a:xfrm>
          <a:prstGeom prst="rect">
            <a:avLst/>
          </a:prstGeom>
          <a:noFill/>
        </p:spPr>
        <p:txBody>
          <a:bodyPr wrap="square" rtlCol="0">
            <a:spAutoFit/>
          </a:bodyPr>
          <a:lstStyle/>
          <a:p>
            <a:r>
              <a:rPr lang="en-US" sz="2800" dirty="0" smtClean="0"/>
              <a:t>Given a collection of 10</a:t>
            </a:r>
            <a:r>
              <a:rPr lang="en-US" sz="2800" baseline="30000" dirty="0" smtClean="0"/>
              <a:t>th</a:t>
            </a:r>
            <a:r>
              <a:rPr lang="en-US" sz="2800" dirty="0" smtClean="0"/>
              <a:t> </a:t>
            </a:r>
            <a:r>
              <a:rPr lang="en-US" sz="2800" dirty="0" err="1" smtClean="0"/>
              <a:t>Std</a:t>
            </a:r>
            <a:r>
              <a:rPr lang="en-US" sz="2800" dirty="0" smtClean="0"/>
              <a:t> marks, Predict 12</a:t>
            </a:r>
            <a:r>
              <a:rPr lang="en-US" sz="2800" baseline="30000" dirty="0" smtClean="0"/>
              <a:t>th</a:t>
            </a:r>
            <a:r>
              <a:rPr lang="en-US" sz="2800" dirty="0" smtClean="0"/>
              <a:t> </a:t>
            </a:r>
            <a:r>
              <a:rPr lang="en-US" sz="2800" dirty="0" err="1" smtClean="0"/>
              <a:t>Std</a:t>
            </a:r>
            <a:r>
              <a:rPr lang="en-US" sz="2800" dirty="0" smtClean="0"/>
              <a:t> Marks</a:t>
            </a:r>
          </a:p>
          <a:p>
            <a:endParaRPr lang="en-US" sz="2800" dirty="0" smtClean="0"/>
          </a:p>
        </p:txBody>
      </p:sp>
      <p:sp>
        <p:nvSpPr>
          <p:cNvPr id="6" name="Rectangle 5"/>
          <p:cNvSpPr/>
          <p:nvPr/>
        </p:nvSpPr>
        <p:spPr>
          <a:xfrm>
            <a:off x="4533140" y="4768024"/>
            <a:ext cx="3122578" cy="12548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Model</a:t>
            </a:r>
            <a:endParaRPr lang="en-IN" dirty="0"/>
          </a:p>
        </p:txBody>
      </p:sp>
      <p:sp>
        <p:nvSpPr>
          <p:cNvPr id="8" name="TextBox 7"/>
          <p:cNvSpPr txBox="1"/>
          <p:nvPr/>
        </p:nvSpPr>
        <p:spPr>
          <a:xfrm>
            <a:off x="2178997" y="5210792"/>
            <a:ext cx="2132815" cy="369332"/>
          </a:xfrm>
          <a:prstGeom prst="rect">
            <a:avLst/>
          </a:prstGeom>
          <a:noFill/>
        </p:spPr>
        <p:txBody>
          <a:bodyPr wrap="square" rtlCol="0">
            <a:spAutoFit/>
          </a:bodyPr>
          <a:lstStyle/>
          <a:p>
            <a:r>
              <a:rPr lang="en-US" dirty="0" smtClean="0"/>
              <a:t>10</a:t>
            </a:r>
            <a:r>
              <a:rPr lang="en-US" baseline="30000" dirty="0" smtClean="0"/>
              <a:t>th</a:t>
            </a:r>
            <a:r>
              <a:rPr lang="en-US" dirty="0" smtClean="0"/>
              <a:t> </a:t>
            </a:r>
            <a:r>
              <a:rPr lang="en-US" dirty="0" err="1" smtClean="0"/>
              <a:t>std</a:t>
            </a:r>
            <a:r>
              <a:rPr lang="en-US" dirty="0" smtClean="0"/>
              <a:t> Marks</a:t>
            </a:r>
            <a:endParaRPr lang="en-IN" dirty="0"/>
          </a:p>
        </p:txBody>
      </p:sp>
      <p:sp>
        <p:nvSpPr>
          <p:cNvPr id="17" name="TextBox 16"/>
          <p:cNvSpPr txBox="1"/>
          <p:nvPr/>
        </p:nvSpPr>
        <p:spPr>
          <a:xfrm>
            <a:off x="8722467" y="5210792"/>
            <a:ext cx="2132815" cy="369332"/>
          </a:xfrm>
          <a:prstGeom prst="rect">
            <a:avLst/>
          </a:prstGeom>
          <a:noFill/>
        </p:spPr>
        <p:txBody>
          <a:bodyPr wrap="square" rtlCol="0">
            <a:spAutoFit/>
          </a:bodyPr>
          <a:lstStyle/>
          <a:p>
            <a:r>
              <a:rPr lang="en-US" dirty="0" smtClean="0"/>
              <a:t>12</a:t>
            </a:r>
            <a:r>
              <a:rPr lang="en-US" baseline="30000" dirty="0" smtClean="0"/>
              <a:t>th</a:t>
            </a:r>
            <a:r>
              <a:rPr lang="en-US" dirty="0" smtClean="0"/>
              <a:t> </a:t>
            </a:r>
            <a:r>
              <a:rPr lang="en-US" dirty="0" err="1" smtClean="0"/>
              <a:t>std</a:t>
            </a:r>
            <a:r>
              <a:rPr lang="en-US" dirty="0" smtClean="0"/>
              <a:t> Marks</a:t>
            </a:r>
            <a:endParaRPr lang="en-IN" dirty="0"/>
          </a:p>
        </p:txBody>
      </p:sp>
      <p:cxnSp>
        <p:nvCxnSpPr>
          <p:cNvPr id="12" name="Straight Arrow Connector 11"/>
          <p:cNvCxnSpPr/>
          <p:nvPr/>
        </p:nvCxnSpPr>
        <p:spPr>
          <a:xfrm>
            <a:off x="3852153" y="5395458"/>
            <a:ext cx="6130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710802" y="5411666"/>
            <a:ext cx="6130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21898" y="5827075"/>
            <a:ext cx="9761795" cy="923330"/>
          </a:xfrm>
          <a:prstGeom prst="rect">
            <a:avLst/>
          </a:prstGeom>
          <a:noFill/>
        </p:spPr>
        <p:txBody>
          <a:bodyPr wrap="square" rtlCol="0">
            <a:spAutoFit/>
          </a:bodyPr>
          <a:lstStyle/>
          <a:p>
            <a:r>
              <a:rPr lang="en-US" dirty="0" smtClean="0"/>
              <a:t>Plot the graph</a:t>
            </a:r>
          </a:p>
          <a:p>
            <a:endParaRPr lang="en-US" dirty="0"/>
          </a:p>
          <a:p>
            <a:r>
              <a:rPr lang="en-US" dirty="0" smtClean="0"/>
              <a:t>How many parameters determine the model ? How to determine the goodness of the model ?</a:t>
            </a:r>
            <a:endParaRPr lang="en-IN" dirty="0"/>
          </a:p>
        </p:txBody>
      </p:sp>
    </p:spTree>
    <p:extLst>
      <p:ext uri="{BB962C8B-B14F-4D97-AF65-F5344CB8AC3E}">
        <p14:creationId xmlns:p14="http://schemas.microsoft.com/office/powerpoint/2010/main" val="34098557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logo with a blue and green design&#10;&#10;Description automatically generated">
            <a:extLst>
              <a:ext uri="{FF2B5EF4-FFF2-40B4-BE49-F238E27FC236}">
                <a16:creationId xmlns:a16="http://schemas.microsoft.com/office/drawing/2014/main" id="{CB2E3B9A-84DD-F547-3E5B-B66B2BE2DFC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3941" y="6288740"/>
            <a:ext cx="534533" cy="540000"/>
          </a:xfrm>
        </p:spPr>
      </p:pic>
      <p:pic>
        <p:nvPicPr>
          <p:cNvPr id="13" name="Picture 12" descr="A blue and white logo&#10;&#10;Description automatically generated">
            <a:extLst>
              <a:ext uri="{FF2B5EF4-FFF2-40B4-BE49-F238E27FC236}">
                <a16:creationId xmlns:a16="http://schemas.microsoft.com/office/drawing/2014/main" id="{197B6D35-0A60-34D8-7350-EC0D7D76DE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628059" y="6288740"/>
            <a:ext cx="540000" cy="540000"/>
          </a:xfrm>
          <a:prstGeom prst="rect">
            <a:avLst/>
          </a:prstGeom>
        </p:spPr>
      </p:pic>
      <p:grpSp>
        <p:nvGrpSpPr>
          <p:cNvPr id="2" name="Group 1">
            <a:extLst>
              <a:ext uri="{FF2B5EF4-FFF2-40B4-BE49-F238E27FC236}">
                <a16:creationId xmlns:a16="http://schemas.microsoft.com/office/drawing/2014/main" id="{60382C53-0AC2-0C1C-8441-2FF47CB01405}"/>
              </a:ext>
            </a:extLst>
          </p:cNvPr>
          <p:cNvGrpSpPr/>
          <p:nvPr/>
        </p:nvGrpSpPr>
        <p:grpSpPr>
          <a:xfrm>
            <a:off x="23940" y="-1"/>
            <a:ext cx="12096277" cy="1112781"/>
            <a:chOff x="0" y="0"/>
            <a:chExt cx="12192000" cy="1008000"/>
          </a:xfrm>
        </p:grpSpPr>
        <p:sp>
          <p:nvSpPr>
            <p:cNvPr id="14" name="Rectangle 13">
              <a:extLst>
                <a:ext uri="{FF2B5EF4-FFF2-40B4-BE49-F238E27FC236}">
                  <a16:creationId xmlns:a16="http://schemas.microsoft.com/office/drawing/2014/main" id="{4ED3BF48-B0B7-0CD8-DAA9-7708E3928839}"/>
                </a:ext>
              </a:extLst>
            </p:cNvPr>
            <p:cNvSpPr/>
            <p:nvPr/>
          </p:nvSpPr>
          <p:spPr>
            <a:xfrm>
              <a:off x="0" y="0"/>
              <a:ext cx="12192000" cy="900000"/>
            </a:xfrm>
            <a:prstGeom prst="rect">
              <a:avLst/>
            </a:prstGeom>
            <a:solidFill>
              <a:srgbClr val="5587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47945431-314A-D0EA-DE2A-E9CAC16F5483}"/>
                </a:ext>
              </a:extLst>
            </p:cNvPr>
            <p:cNvSpPr/>
            <p:nvPr/>
          </p:nvSpPr>
          <p:spPr>
            <a:xfrm>
              <a:off x="0" y="900000"/>
              <a:ext cx="12192000" cy="108000"/>
            </a:xfrm>
            <a:prstGeom prst="rect">
              <a:avLst/>
            </a:prstGeom>
            <a:solidFill>
              <a:srgbClr val="86C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 name="Title 1">
            <a:extLst>
              <a:ext uri="{FF2B5EF4-FFF2-40B4-BE49-F238E27FC236}">
                <a16:creationId xmlns:a16="http://schemas.microsoft.com/office/drawing/2014/main" id="{01CB1B04-9D91-9129-9747-55103BEDCADD}"/>
              </a:ext>
            </a:extLst>
          </p:cNvPr>
          <p:cNvSpPr txBox="1">
            <a:spLocks/>
          </p:cNvSpPr>
          <p:nvPr/>
        </p:nvSpPr>
        <p:spPr>
          <a:xfrm>
            <a:off x="23940" y="-212782"/>
            <a:ext cx="121680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algn="ctr">
              <a:lnSpc>
                <a:spcPct val="107000"/>
              </a:lnSpc>
              <a:spcBef>
                <a:spcPts val="0"/>
              </a:spcBef>
              <a:spcAft>
                <a:spcPts val="800"/>
              </a:spcAft>
            </a:pPr>
            <a:r>
              <a:rPr lang="en-US" b="1" dirty="0" smtClean="0">
                <a:solidFill>
                  <a:schemeClr val="bg1"/>
                </a:solidFill>
                <a:latin typeface="+mn-lt"/>
                <a:ea typeface="Calibri" panose="020F0502020204030204" pitchFamily="34" charset="0"/>
                <a:cs typeface="Mangal" panose="02040503050203030202" pitchFamily="18" charset="0"/>
              </a:rPr>
              <a:t>Regression Example</a:t>
            </a:r>
            <a:endParaRPr lang="en-US" dirty="0">
              <a:solidFill>
                <a:schemeClr val="bg1"/>
              </a:solidFill>
              <a:effectLst/>
              <a:latin typeface="+mn-lt"/>
              <a:ea typeface="Calibri" panose="020F0502020204030204" pitchFamily="34" charset="0"/>
              <a:cs typeface="Mangal" panose="02040503050203030202" pitchFamily="18" charset="0"/>
            </a:endParaRPr>
          </a:p>
        </p:txBody>
      </p:sp>
      <p:sp>
        <p:nvSpPr>
          <p:cNvPr id="7" name="TextBox 6">
            <a:extLst>
              <a:ext uri="{FF2B5EF4-FFF2-40B4-BE49-F238E27FC236}">
                <a16:creationId xmlns:a16="http://schemas.microsoft.com/office/drawing/2014/main" id="{0A103CAC-D7E4-40D5-E07E-0250FF08E216}"/>
              </a:ext>
            </a:extLst>
          </p:cNvPr>
          <p:cNvSpPr txBox="1"/>
          <p:nvPr/>
        </p:nvSpPr>
        <p:spPr>
          <a:xfrm>
            <a:off x="3047215" y="3136070"/>
            <a:ext cx="6094428" cy="373757"/>
          </a:xfrm>
          <a:prstGeom prst="rect">
            <a:avLst/>
          </a:prstGeom>
          <a:noFill/>
        </p:spPr>
        <p:txBody>
          <a:bodyPr wrap="square">
            <a:spAutoFit/>
          </a:bodyPr>
          <a:lstStyle/>
          <a:p>
            <a:pPr marL="0" marR="0" algn="just">
              <a:lnSpc>
                <a:spcPct val="107000"/>
              </a:lnSpc>
              <a:spcBef>
                <a:spcPts val="0"/>
              </a:spcBef>
              <a:spcAft>
                <a:spcPts val="800"/>
              </a:spcAft>
            </a:pPr>
            <a:r>
              <a:rPr lang="en-US" b="1" dirty="0">
                <a:solidFill>
                  <a:schemeClr val="bg1"/>
                </a:solidFill>
                <a:effectLst/>
                <a:latin typeface="Cambria" panose="02040503050406030204" pitchFamily="18" charset="0"/>
                <a:ea typeface="Calibri" panose="020F0502020204030204" pitchFamily="34" charset="0"/>
                <a:cs typeface="Mangal" panose="02040503050203030202" pitchFamily="18" charset="0"/>
              </a:rPr>
              <a:t>4.4 Faculty and Staff Matters</a:t>
            </a:r>
            <a:endParaRPr lang="en-US"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p:txBody>
      </p:sp>
      <p:sp>
        <p:nvSpPr>
          <p:cNvPr id="16" name="TextBox 15"/>
          <p:cNvSpPr txBox="1"/>
          <p:nvPr/>
        </p:nvSpPr>
        <p:spPr>
          <a:xfrm>
            <a:off x="564789" y="1206334"/>
            <a:ext cx="11386539" cy="1384995"/>
          </a:xfrm>
          <a:prstGeom prst="rect">
            <a:avLst/>
          </a:prstGeom>
          <a:noFill/>
        </p:spPr>
        <p:txBody>
          <a:bodyPr wrap="square" rtlCol="0">
            <a:spAutoFit/>
          </a:bodyPr>
          <a:lstStyle/>
          <a:p>
            <a:r>
              <a:rPr lang="en-US" sz="2800" dirty="0" smtClean="0"/>
              <a:t>Body Fat Percentage Estimation</a:t>
            </a:r>
          </a:p>
          <a:p>
            <a:endParaRPr lang="en-US" sz="2800" dirty="0"/>
          </a:p>
          <a:p>
            <a:r>
              <a:rPr lang="en-US" sz="2800" dirty="0" smtClean="0"/>
              <a:t>Given Gender, weight, height, waist, neck determine Body Fat Percentage </a:t>
            </a:r>
          </a:p>
        </p:txBody>
      </p:sp>
      <p:sp>
        <p:nvSpPr>
          <p:cNvPr id="19" name="TextBox 18"/>
          <p:cNvSpPr txBox="1"/>
          <p:nvPr/>
        </p:nvSpPr>
        <p:spPr>
          <a:xfrm>
            <a:off x="564789" y="2931497"/>
            <a:ext cx="11386539" cy="2246769"/>
          </a:xfrm>
          <a:prstGeom prst="rect">
            <a:avLst/>
          </a:prstGeom>
          <a:noFill/>
        </p:spPr>
        <p:txBody>
          <a:bodyPr wrap="square" rtlCol="0">
            <a:spAutoFit/>
          </a:bodyPr>
          <a:lstStyle/>
          <a:p>
            <a:r>
              <a:rPr lang="en-US" sz="2800" dirty="0" smtClean="0"/>
              <a:t>How to solve this regression problem ?</a:t>
            </a:r>
          </a:p>
          <a:p>
            <a:endParaRPr lang="en-US" sz="2800" dirty="0"/>
          </a:p>
          <a:p>
            <a:r>
              <a:rPr lang="en-US" sz="2800" dirty="0" smtClean="0"/>
              <a:t>What is the Input?</a:t>
            </a:r>
          </a:p>
          <a:p>
            <a:endParaRPr lang="en-US" sz="2800" dirty="0"/>
          </a:p>
          <a:p>
            <a:r>
              <a:rPr lang="en-US" sz="2800" dirty="0" smtClean="0"/>
              <a:t>Plot Feature space</a:t>
            </a:r>
          </a:p>
        </p:txBody>
      </p:sp>
    </p:spTree>
    <p:extLst>
      <p:ext uri="{BB962C8B-B14F-4D97-AF65-F5344CB8AC3E}">
        <p14:creationId xmlns:p14="http://schemas.microsoft.com/office/powerpoint/2010/main" val="39563908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logo with a blue and green design&#10;&#10;Description automatically generated">
            <a:extLst>
              <a:ext uri="{FF2B5EF4-FFF2-40B4-BE49-F238E27FC236}">
                <a16:creationId xmlns:a16="http://schemas.microsoft.com/office/drawing/2014/main" id="{CB2E3B9A-84DD-F547-3E5B-B66B2BE2DFC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3941" y="6288740"/>
            <a:ext cx="534533" cy="540000"/>
          </a:xfrm>
        </p:spPr>
      </p:pic>
      <p:pic>
        <p:nvPicPr>
          <p:cNvPr id="13" name="Picture 12" descr="A blue and white logo&#10;&#10;Description automatically generated">
            <a:extLst>
              <a:ext uri="{FF2B5EF4-FFF2-40B4-BE49-F238E27FC236}">
                <a16:creationId xmlns:a16="http://schemas.microsoft.com/office/drawing/2014/main" id="{197B6D35-0A60-34D8-7350-EC0D7D76DE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628059" y="6288740"/>
            <a:ext cx="540000" cy="540000"/>
          </a:xfrm>
          <a:prstGeom prst="rect">
            <a:avLst/>
          </a:prstGeom>
        </p:spPr>
      </p:pic>
      <p:grpSp>
        <p:nvGrpSpPr>
          <p:cNvPr id="2" name="Group 1">
            <a:extLst>
              <a:ext uri="{FF2B5EF4-FFF2-40B4-BE49-F238E27FC236}">
                <a16:creationId xmlns:a16="http://schemas.microsoft.com/office/drawing/2014/main" id="{60382C53-0AC2-0C1C-8441-2FF47CB01405}"/>
              </a:ext>
            </a:extLst>
          </p:cNvPr>
          <p:cNvGrpSpPr/>
          <p:nvPr/>
        </p:nvGrpSpPr>
        <p:grpSpPr>
          <a:xfrm>
            <a:off x="23940" y="-1"/>
            <a:ext cx="12096277" cy="1112781"/>
            <a:chOff x="0" y="0"/>
            <a:chExt cx="12192000" cy="1008000"/>
          </a:xfrm>
        </p:grpSpPr>
        <p:sp>
          <p:nvSpPr>
            <p:cNvPr id="14" name="Rectangle 13">
              <a:extLst>
                <a:ext uri="{FF2B5EF4-FFF2-40B4-BE49-F238E27FC236}">
                  <a16:creationId xmlns:a16="http://schemas.microsoft.com/office/drawing/2014/main" id="{4ED3BF48-B0B7-0CD8-DAA9-7708E3928839}"/>
                </a:ext>
              </a:extLst>
            </p:cNvPr>
            <p:cNvSpPr/>
            <p:nvPr/>
          </p:nvSpPr>
          <p:spPr>
            <a:xfrm>
              <a:off x="0" y="0"/>
              <a:ext cx="12192000" cy="900000"/>
            </a:xfrm>
            <a:prstGeom prst="rect">
              <a:avLst/>
            </a:prstGeom>
            <a:solidFill>
              <a:srgbClr val="5587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47945431-314A-D0EA-DE2A-E9CAC16F5483}"/>
                </a:ext>
              </a:extLst>
            </p:cNvPr>
            <p:cNvSpPr/>
            <p:nvPr/>
          </p:nvSpPr>
          <p:spPr>
            <a:xfrm>
              <a:off x="0" y="900000"/>
              <a:ext cx="12192000" cy="108000"/>
            </a:xfrm>
            <a:prstGeom prst="rect">
              <a:avLst/>
            </a:prstGeom>
            <a:solidFill>
              <a:srgbClr val="86C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 name="Title 1">
            <a:extLst>
              <a:ext uri="{FF2B5EF4-FFF2-40B4-BE49-F238E27FC236}">
                <a16:creationId xmlns:a16="http://schemas.microsoft.com/office/drawing/2014/main" id="{01CB1B04-9D91-9129-9747-55103BEDCADD}"/>
              </a:ext>
            </a:extLst>
          </p:cNvPr>
          <p:cNvSpPr txBox="1">
            <a:spLocks/>
          </p:cNvSpPr>
          <p:nvPr/>
        </p:nvSpPr>
        <p:spPr>
          <a:xfrm>
            <a:off x="23940" y="-212782"/>
            <a:ext cx="121680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algn="ctr">
              <a:lnSpc>
                <a:spcPct val="107000"/>
              </a:lnSpc>
              <a:spcBef>
                <a:spcPts val="0"/>
              </a:spcBef>
              <a:spcAft>
                <a:spcPts val="800"/>
              </a:spcAft>
            </a:pPr>
            <a:r>
              <a:rPr lang="en-US" b="1" dirty="0" smtClean="0">
                <a:solidFill>
                  <a:schemeClr val="bg1"/>
                </a:solidFill>
                <a:latin typeface="+mn-lt"/>
                <a:ea typeface="Calibri" panose="020F0502020204030204" pitchFamily="34" charset="0"/>
                <a:cs typeface="Mangal" panose="02040503050203030202" pitchFamily="18" charset="0"/>
              </a:rPr>
              <a:t>Regression Example</a:t>
            </a:r>
            <a:endParaRPr lang="en-US" dirty="0">
              <a:solidFill>
                <a:schemeClr val="bg1"/>
              </a:solidFill>
              <a:effectLst/>
              <a:latin typeface="+mn-lt"/>
              <a:ea typeface="Calibri" panose="020F0502020204030204" pitchFamily="34" charset="0"/>
              <a:cs typeface="Mangal" panose="02040503050203030202" pitchFamily="18" charset="0"/>
            </a:endParaRPr>
          </a:p>
        </p:txBody>
      </p:sp>
      <p:sp>
        <p:nvSpPr>
          <p:cNvPr id="7" name="TextBox 6">
            <a:extLst>
              <a:ext uri="{FF2B5EF4-FFF2-40B4-BE49-F238E27FC236}">
                <a16:creationId xmlns:a16="http://schemas.microsoft.com/office/drawing/2014/main" id="{0A103CAC-D7E4-40D5-E07E-0250FF08E216}"/>
              </a:ext>
            </a:extLst>
          </p:cNvPr>
          <p:cNvSpPr txBox="1"/>
          <p:nvPr/>
        </p:nvSpPr>
        <p:spPr>
          <a:xfrm>
            <a:off x="3047215" y="3136070"/>
            <a:ext cx="6094428" cy="373757"/>
          </a:xfrm>
          <a:prstGeom prst="rect">
            <a:avLst/>
          </a:prstGeom>
          <a:noFill/>
        </p:spPr>
        <p:txBody>
          <a:bodyPr wrap="square">
            <a:spAutoFit/>
          </a:bodyPr>
          <a:lstStyle/>
          <a:p>
            <a:pPr marL="0" marR="0" algn="just">
              <a:lnSpc>
                <a:spcPct val="107000"/>
              </a:lnSpc>
              <a:spcBef>
                <a:spcPts val="0"/>
              </a:spcBef>
              <a:spcAft>
                <a:spcPts val="800"/>
              </a:spcAft>
            </a:pPr>
            <a:r>
              <a:rPr lang="en-US" b="1" dirty="0">
                <a:solidFill>
                  <a:schemeClr val="bg1"/>
                </a:solidFill>
                <a:effectLst/>
                <a:latin typeface="Cambria" panose="02040503050406030204" pitchFamily="18" charset="0"/>
                <a:ea typeface="Calibri" panose="020F0502020204030204" pitchFamily="34" charset="0"/>
                <a:cs typeface="Mangal" panose="02040503050203030202" pitchFamily="18" charset="0"/>
              </a:rPr>
              <a:t>4.4 Faculty and Staff Matters</a:t>
            </a:r>
            <a:endParaRPr lang="en-US"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p:txBody>
      </p:sp>
      <p:sp>
        <p:nvSpPr>
          <p:cNvPr id="16" name="TextBox 15"/>
          <p:cNvSpPr txBox="1"/>
          <p:nvPr/>
        </p:nvSpPr>
        <p:spPr>
          <a:xfrm>
            <a:off x="564789" y="1206334"/>
            <a:ext cx="11386539" cy="523220"/>
          </a:xfrm>
          <a:prstGeom prst="rect">
            <a:avLst/>
          </a:prstGeom>
          <a:noFill/>
        </p:spPr>
        <p:txBody>
          <a:bodyPr wrap="square" rtlCol="0">
            <a:spAutoFit/>
          </a:bodyPr>
          <a:lstStyle/>
          <a:p>
            <a:r>
              <a:rPr lang="en-US" sz="2800" dirty="0" smtClean="0"/>
              <a:t>Brain Age Estimation</a:t>
            </a:r>
          </a:p>
        </p:txBody>
      </p:sp>
      <p:pic>
        <p:nvPicPr>
          <p:cNvPr id="27650" name="Picture 2" descr="What is your brain age? - NORMENT: Norwegian Centre for Mental Disorders  Researc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368" y="1657737"/>
            <a:ext cx="6010275" cy="504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2961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logo with a blue and green design&#10;&#10;Description automatically generated">
            <a:extLst>
              <a:ext uri="{FF2B5EF4-FFF2-40B4-BE49-F238E27FC236}">
                <a16:creationId xmlns:a16="http://schemas.microsoft.com/office/drawing/2014/main" id="{CB2E3B9A-84DD-F547-3E5B-B66B2BE2DFC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3941" y="6288740"/>
            <a:ext cx="534533" cy="540000"/>
          </a:xfrm>
        </p:spPr>
      </p:pic>
      <p:pic>
        <p:nvPicPr>
          <p:cNvPr id="13" name="Picture 12" descr="A blue and white logo&#10;&#10;Description automatically generated">
            <a:extLst>
              <a:ext uri="{FF2B5EF4-FFF2-40B4-BE49-F238E27FC236}">
                <a16:creationId xmlns:a16="http://schemas.microsoft.com/office/drawing/2014/main" id="{197B6D35-0A60-34D8-7350-EC0D7D76DE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628059" y="6288740"/>
            <a:ext cx="540000" cy="540000"/>
          </a:xfrm>
          <a:prstGeom prst="rect">
            <a:avLst/>
          </a:prstGeom>
        </p:spPr>
      </p:pic>
      <p:grpSp>
        <p:nvGrpSpPr>
          <p:cNvPr id="2" name="Group 1">
            <a:extLst>
              <a:ext uri="{FF2B5EF4-FFF2-40B4-BE49-F238E27FC236}">
                <a16:creationId xmlns:a16="http://schemas.microsoft.com/office/drawing/2014/main" id="{60382C53-0AC2-0C1C-8441-2FF47CB01405}"/>
              </a:ext>
            </a:extLst>
          </p:cNvPr>
          <p:cNvGrpSpPr/>
          <p:nvPr/>
        </p:nvGrpSpPr>
        <p:grpSpPr>
          <a:xfrm>
            <a:off x="23940" y="-1"/>
            <a:ext cx="12096277" cy="1112781"/>
            <a:chOff x="0" y="0"/>
            <a:chExt cx="12192000" cy="1008000"/>
          </a:xfrm>
        </p:grpSpPr>
        <p:sp>
          <p:nvSpPr>
            <p:cNvPr id="14" name="Rectangle 13">
              <a:extLst>
                <a:ext uri="{FF2B5EF4-FFF2-40B4-BE49-F238E27FC236}">
                  <a16:creationId xmlns:a16="http://schemas.microsoft.com/office/drawing/2014/main" id="{4ED3BF48-B0B7-0CD8-DAA9-7708E3928839}"/>
                </a:ext>
              </a:extLst>
            </p:cNvPr>
            <p:cNvSpPr/>
            <p:nvPr/>
          </p:nvSpPr>
          <p:spPr>
            <a:xfrm>
              <a:off x="0" y="0"/>
              <a:ext cx="12192000" cy="900000"/>
            </a:xfrm>
            <a:prstGeom prst="rect">
              <a:avLst/>
            </a:prstGeom>
            <a:solidFill>
              <a:srgbClr val="5587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47945431-314A-D0EA-DE2A-E9CAC16F5483}"/>
                </a:ext>
              </a:extLst>
            </p:cNvPr>
            <p:cNvSpPr/>
            <p:nvPr/>
          </p:nvSpPr>
          <p:spPr>
            <a:xfrm>
              <a:off x="0" y="900000"/>
              <a:ext cx="12192000" cy="108000"/>
            </a:xfrm>
            <a:prstGeom prst="rect">
              <a:avLst/>
            </a:prstGeom>
            <a:solidFill>
              <a:srgbClr val="86C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 name="Title 1">
            <a:extLst>
              <a:ext uri="{FF2B5EF4-FFF2-40B4-BE49-F238E27FC236}">
                <a16:creationId xmlns:a16="http://schemas.microsoft.com/office/drawing/2014/main" id="{01CB1B04-9D91-9129-9747-55103BEDCADD}"/>
              </a:ext>
            </a:extLst>
          </p:cNvPr>
          <p:cNvSpPr txBox="1">
            <a:spLocks/>
          </p:cNvSpPr>
          <p:nvPr/>
        </p:nvSpPr>
        <p:spPr>
          <a:xfrm>
            <a:off x="23940" y="-212782"/>
            <a:ext cx="121680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algn="ctr">
              <a:lnSpc>
                <a:spcPct val="107000"/>
              </a:lnSpc>
              <a:spcBef>
                <a:spcPts val="0"/>
              </a:spcBef>
              <a:spcAft>
                <a:spcPts val="800"/>
              </a:spcAft>
            </a:pPr>
            <a:r>
              <a:rPr lang="en-US" b="1" dirty="0" smtClean="0">
                <a:solidFill>
                  <a:schemeClr val="bg1"/>
                </a:solidFill>
                <a:latin typeface="+mn-lt"/>
                <a:ea typeface="Calibri" panose="020F0502020204030204" pitchFamily="34" charset="0"/>
                <a:cs typeface="Mangal" panose="02040503050203030202" pitchFamily="18" charset="0"/>
              </a:rPr>
              <a:t>Regression Framework</a:t>
            </a:r>
            <a:endParaRPr lang="en-US" dirty="0">
              <a:solidFill>
                <a:schemeClr val="bg1"/>
              </a:solidFill>
              <a:effectLst/>
              <a:latin typeface="+mn-lt"/>
              <a:ea typeface="Calibri" panose="020F0502020204030204" pitchFamily="34" charset="0"/>
              <a:cs typeface="Mangal" panose="02040503050203030202" pitchFamily="18" charset="0"/>
            </a:endParaRPr>
          </a:p>
        </p:txBody>
      </p:sp>
      <p:sp>
        <p:nvSpPr>
          <p:cNvPr id="7" name="TextBox 6">
            <a:extLst>
              <a:ext uri="{FF2B5EF4-FFF2-40B4-BE49-F238E27FC236}">
                <a16:creationId xmlns:a16="http://schemas.microsoft.com/office/drawing/2014/main" id="{0A103CAC-D7E4-40D5-E07E-0250FF08E216}"/>
              </a:ext>
            </a:extLst>
          </p:cNvPr>
          <p:cNvSpPr txBox="1"/>
          <p:nvPr/>
        </p:nvSpPr>
        <p:spPr>
          <a:xfrm>
            <a:off x="3047215" y="3136070"/>
            <a:ext cx="6094428" cy="373757"/>
          </a:xfrm>
          <a:prstGeom prst="rect">
            <a:avLst/>
          </a:prstGeom>
          <a:noFill/>
        </p:spPr>
        <p:txBody>
          <a:bodyPr wrap="square">
            <a:spAutoFit/>
          </a:bodyPr>
          <a:lstStyle/>
          <a:p>
            <a:pPr marL="0" marR="0" algn="just">
              <a:lnSpc>
                <a:spcPct val="107000"/>
              </a:lnSpc>
              <a:spcBef>
                <a:spcPts val="0"/>
              </a:spcBef>
              <a:spcAft>
                <a:spcPts val="800"/>
              </a:spcAft>
            </a:pPr>
            <a:r>
              <a:rPr lang="en-US" b="1" dirty="0">
                <a:solidFill>
                  <a:schemeClr val="bg1"/>
                </a:solidFill>
                <a:effectLst/>
                <a:latin typeface="Cambria" panose="02040503050406030204" pitchFamily="18" charset="0"/>
                <a:ea typeface="Calibri" panose="020F0502020204030204" pitchFamily="34" charset="0"/>
                <a:cs typeface="Mangal" panose="02040503050203030202" pitchFamily="18" charset="0"/>
              </a:rPr>
              <a:t>4.4 Faculty and Staff Matters</a:t>
            </a:r>
            <a:endParaRPr lang="en-US"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p:txBody>
      </p:sp>
      <p:sp>
        <p:nvSpPr>
          <p:cNvPr id="16" name="TextBox 15"/>
          <p:cNvSpPr txBox="1"/>
          <p:nvPr/>
        </p:nvSpPr>
        <p:spPr>
          <a:xfrm>
            <a:off x="564789" y="1206334"/>
            <a:ext cx="11386539" cy="954107"/>
          </a:xfrm>
          <a:prstGeom prst="rect">
            <a:avLst/>
          </a:prstGeom>
          <a:noFill/>
        </p:spPr>
        <p:txBody>
          <a:bodyPr wrap="square" rtlCol="0">
            <a:spAutoFit/>
          </a:bodyPr>
          <a:lstStyle/>
          <a:p>
            <a:r>
              <a:rPr lang="en-US" sz="2800" dirty="0" smtClean="0"/>
              <a:t>Object Detection – Corpus Callosum detection</a:t>
            </a:r>
          </a:p>
          <a:p>
            <a:r>
              <a:rPr lang="en-US" sz="2800" dirty="0" smtClean="0"/>
              <a:t>Draw a tight, rectangular bounding box encompassing CC</a:t>
            </a:r>
          </a:p>
        </p:txBody>
      </p:sp>
      <p:sp>
        <p:nvSpPr>
          <p:cNvPr id="19" name="TextBox 18"/>
          <p:cNvSpPr txBox="1"/>
          <p:nvPr/>
        </p:nvSpPr>
        <p:spPr>
          <a:xfrm>
            <a:off x="564789" y="5405683"/>
            <a:ext cx="11386539" cy="1384995"/>
          </a:xfrm>
          <a:prstGeom prst="rect">
            <a:avLst/>
          </a:prstGeom>
          <a:noFill/>
        </p:spPr>
        <p:txBody>
          <a:bodyPr wrap="square" rtlCol="0">
            <a:spAutoFit/>
          </a:bodyPr>
          <a:lstStyle/>
          <a:p>
            <a:r>
              <a:rPr lang="en-US" sz="2800" dirty="0" smtClean="0"/>
              <a:t>How to solve this regression problem ?</a:t>
            </a:r>
          </a:p>
          <a:p>
            <a:endParaRPr lang="en-US" sz="2800" dirty="0"/>
          </a:p>
          <a:p>
            <a:r>
              <a:rPr lang="en-US" sz="2800" dirty="0" smtClean="0"/>
              <a:t>What is the Input? What is the Training Data ?</a:t>
            </a:r>
          </a:p>
        </p:txBody>
      </p:sp>
      <p:pic>
        <p:nvPicPr>
          <p:cNvPr id="5" name="Picture 4"/>
          <p:cNvPicPr>
            <a:picLocks noChangeAspect="1"/>
          </p:cNvPicPr>
          <p:nvPr/>
        </p:nvPicPr>
        <p:blipFill rotWithShape="1">
          <a:blip r:embed="rId4"/>
          <a:srcRect l="28569" t="33933" r="48512" b="23963"/>
          <a:stretch/>
        </p:blipFill>
        <p:spPr>
          <a:xfrm>
            <a:off x="7258298" y="2299921"/>
            <a:ext cx="3983421" cy="4116201"/>
          </a:xfrm>
          <a:prstGeom prst="rect">
            <a:avLst/>
          </a:prstGeom>
        </p:spPr>
      </p:pic>
      <p:pic>
        <p:nvPicPr>
          <p:cNvPr id="6" name="Picture 5"/>
          <p:cNvPicPr>
            <a:picLocks noChangeAspect="1"/>
          </p:cNvPicPr>
          <p:nvPr/>
        </p:nvPicPr>
        <p:blipFill rotWithShape="1">
          <a:blip r:embed="rId5"/>
          <a:srcRect l="37777" t="47475" r="21677" b="21913"/>
          <a:stretch/>
        </p:blipFill>
        <p:spPr>
          <a:xfrm>
            <a:off x="641014" y="2615945"/>
            <a:ext cx="5453415" cy="2315978"/>
          </a:xfrm>
          <a:prstGeom prst="rect">
            <a:avLst/>
          </a:prstGeom>
        </p:spPr>
      </p:pic>
    </p:spTree>
    <p:extLst>
      <p:ext uri="{BB962C8B-B14F-4D97-AF65-F5344CB8AC3E}">
        <p14:creationId xmlns:p14="http://schemas.microsoft.com/office/powerpoint/2010/main" val="8199472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logo with a blue and green design&#10;&#10;Description automatically generated">
            <a:extLst>
              <a:ext uri="{FF2B5EF4-FFF2-40B4-BE49-F238E27FC236}">
                <a16:creationId xmlns:a16="http://schemas.microsoft.com/office/drawing/2014/main" id="{CB2E3B9A-84DD-F547-3E5B-B66B2BE2DFC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3941" y="6288740"/>
            <a:ext cx="534533" cy="540000"/>
          </a:xfrm>
        </p:spPr>
      </p:pic>
      <p:pic>
        <p:nvPicPr>
          <p:cNvPr id="13" name="Picture 12" descr="A blue and white logo&#10;&#10;Description automatically generated">
            <a:extLst>
              <a:ext uri="{FF2B5EF4-FFF2-40B4-BE49-F238E27FC236}">
                <a16:creationId xmlns:a16="http://schemas.microsoft.com/office/drawing/2014/main" id="{197B6D35-0A60-34D8-7350-EC0D7D76DE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628059" y="6288740"/>
            <a:ext cx="540000" cy="540000"/>
          </a:xfrm>
          <a:prstGeom prst="rect">
            <a:avLst/>
          </a:prstGeom>
        </p:spPr>
      </p:pic>
      <p:grpSp>
        <p:nvGrpSpPr>
          <p:cNvPr id="2" name="Group 1">
            <a:extLst>
              <a:ext uri="{FF2B5EF4-FFF2-40B4-BE49-F238E27FC236}">
                <a16:creationId xmlns:a16="http://schemas.microsoft.com/office/drawing/2014/main" id="{60382C53-0AC2-0C1C-8441-2FF47CB01405}"/>
              </a:ext>
            </a:extLst>
          </p:cNvPr>
          <p:cNvGrpSpPr/>
          <p:nvPr/>
        </p:nvGrpSpPr>
        <p:grpSpPr>
          <a:xfrm>
            <a:off x="23940" y="-97277"/>
            <a:ext cx="12096277" cy="1112781"/>
            <a:chOff x="0" y="0"/>
            <a:chExt cx="12192000" cy="1008000"/>
          </a:xfrm>
        </p:grpSpPr>
        <p:sp>
          <p:nvSpPr>
            <p:cNvPr id="14" name="Rectangle 13">
              <a:extLst>
                <a:ext uri="{FF2B5EF4-FFF2-40B4-BE49-F238E27FC236}">
                  <a16:creationId xmlns:a16="http://schemas.microsoft.com/office/drawing/2014/main" id="{4ED3BF48-B0B7-0CD8-DAA9-7708E3928839}"/>
                </a:ext>
              </a:extLst>
            </p:cNvPr>
            <p:cNvSpPr/>
            <p:nvPr/>
          </p:nvSpPr>
          <p:spPr>
            <a:xfrm>
              <a:off x="0" y="0"/>
              <a:ext cx="12192000" cy="900000"/>
            </a:xfrm>
            <a:prstGeom prst="rect">
              <a:avLst/>
            </a:prstGeom>
            <a:solidFill>
              <a:srgbClr val="5587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47945431-314A-D0EA-DE2A-E9CAC16F5483}"/>
                </a:ext>
              </a:extLst>
            </p:cNvPr>
            <p:cNvSpPr/>
            <p:nvPr/>
          </p:nvSpPr>
          <p:spPr>
            <a:xfrm>
              <a:off x="0" y="900000"/>
              <a:ext cx="12192000" cy="108000"/>
            </a:xfrm>
            <a:prstGeom prst="rect">
              <a:avLst/>
            </a:prstGeom>
            <a:solidFill>
              <a:srgbClr val="86C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 name="Title 1">
            <a:extLst>
              <a:ext uri="{FF2B5EF4-FFF2-40B4-BE49-F238E27FC236}">
                <a16:creationId xmlns:a16="http://schemas.microsoft.com/office/drawing/2014/main" id="{01CB1B04-9D91-9129-9747-55103BEDCADD}"/>
              </a:ext>
            </a:extLst>
          </p:cNvPr>
          <p:cNvSpPr txBox="1">
            <a:spLocks/>
          </p:cNvSpPr>
          <p:nvPr/>
        </p:nvSpPr>
        <p:spPr>
          <a:xfrm>
            <a:off x="23940" y="-212782"/>
            <a:ext cx="121680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algn="ctr">
              <a:lnSpc>
                <a:spcPct val="107000"/>
              </a:lnSpc>
              <a:spcBef>
                <a:spcPts val="0"/>
              </a:spcBef>
              <a:spcAft>
                <a:spcPts val="800"/>
              </a:spcAft>
            </a:pPr>
            <a:r>
              <a:rPr lang="en-US" b="1" dirty="0" smtClean="0">
                <a:solidFill>
                  <a:schemeClr val="bg1"/>
                </a:solidFill>
                <a:latin typeface="+mn-lt"/>
                <a:ea typeface="Calibri" panose="020F0502020204030204" pitchFamily="34" charset="0"/>
                <a:cs typeface="Mangal" panose="02040503050203030202" pitchFamily="18" charset="0"/>
              </a:rPr>
              <a:t>Terminologies in ML</a:t>
            </a:r>
            <a:endParaRPr lang="en-US" dirty="0">
              <a:solidFill>
                <a:schemeClr val="bg1"/>
              </a:solidFill>
              <a:effectLst/>
              <a:latin typeface="+mn-lt"/>
              <a:ea typeface="Calibri" panose="020F0502020204030204" pitchFamily="34" charset="0"/>
              <a:cs typeface="Mangal" panose="02040503050203030202" pitchFamily="18" charset="0"/>
            </a:endParaRPr>
          </a:p>
        </p:txBody>
      </p:sp>
      <p:sp>
        <p:nvSpPr>
          <p:cNvPr id="7" name="TextBox 6">
            <a:extLst>
              <a:ext uri="{FF2B5EF4-FFF2-40B4-BE49-F238E27FC236}">
                <a16:creationId xmlns:a16="http://schemas.microsoft.com/office/drawing/2014/main" id="{0A103CAC-D7E4-40D5-E07E-0250FF08E216}"/>
              </a:ext>
            </a:extLst>
          </p:cNvPr>
          <p:cNvSpPr txBox="1"/>
          <p:nvPr/>
        </p:nvSpPr>
        <p:spPr>
          <a:xfrm>
            <a:off x="3047215" y="3136070"/>
            <a:ext cx="6094428" cy="373757"/>
          </a:xfrm>
          <a:prstGeom prst="rect">
            <a:avLst/>
          </a:prstGeom>
          <a:noFill/>
        </p:spPr>
        <p:txBody>
          <a:bodyPr wrap="square">
            <a:spAutoFit/>
          </a:bodyPr>
          <a:lstStyle/>
          <a:p>
            <a:pPr marL="0" marR="0" algn="just">
              <a:lnSpc>
                <a:spcPct val="107000"/>
              </a:lnSpc>
              <a:spcBef>
                <a:spcPts val="0"/>
              </a:spcBef>
              <a:spcAft>
                <a:spcPts val="800"/>
              </a:spcAft>
            </a:pPr>
            <a:r>
              <a:rPr lang="en-US" b="1" dirty="0">
                <a:solidFill>
                  <a:schemeClr val="bg1"/>
                </a:solidFill>
                <a:effectLst/>
                <a:latin typeface="Cambria" panose="02040503050406030204" pitchFamily="18" charset="0"/>
                <a:ea typeface="Calibri" panose="020F0502020204030204" pitchFamily="34" charset="0"/>
                <a:cs typeface="Mangal" panose="02040503050203030202" pitchFamily="18" charset="0"/>
              </a:rPr>
              <a:t>4.4 Faculty and Staff Matters</a:t>
            </a:r>
            <a:endParaRPr lang="en-US"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p:txBody>
      </p:sp>
      <p:sp>
        <p:nvSpPr>
          <p:cNvPr id="10" name="TextBox 9"/>
          <p:cNvSpPr txBox="1"/>
          <p:nvPr/>
        </p:nvSpPr>
        <p:spPr>
          <a:xfrm>
            <a:off x="158397" y="1113974"/>
            <a:ext cx="4524446" cy="5693866"/>
          </a:xfrm>
          <a:prstGeom prst="rect">
            <a:avLst/>
          </a:prstGeom>
          <a:noFill/>
        </p:spPr>
        <p:txBody>
          <a:bodyPr wrap="square" rtlCol="0">
            <a:spAutoFit/>
          </a:bodyPr>
          <a:lstStyle/>
          <a:p>
            <a:r>
              <a:rPr lang="en-US" sz="2800" dirty="0" smtClean="0">
                <a:solidFill>
                  <a:srgbClr val="00B050"/>
                </a:solidFill>
              </a:rPr>
              <a:t>Task – ?</a:t>
            </a:r>
          </a:p>
          <a:p>
            <a:endParaRPr lang="en-US" sz="2800" dirty="0"/>
          </a:p>
          <a:p>
            <a:r>
              <a:rPr lang="en-US" sz="2800" dirty="0" smtClean="0"/>
              <a:t>Datasets – ?</a:t>
            </a:r>
          </a:p>
          <a:p>
            <a:endParaRPr lang="en-US" sz="2800" dirty="0"/>
          </a:p>
          <a:p>
            <a:r>
              <a:rPr lang="en-US" sz="2800" dirty="0" smtClean="0">
                <a:solidFill>
                  <a:srgbClr val="00B050"/>
                </a:solidFill>
              </a:rPr>
              <a:t>Features - ?</a:t>
            </a:r>
          </a:p>
          <a:p>
            <a:endParaRPr lang="en-US" sz="2800" dirty="0"/>
          </a:p>
          <a:p>
            <a:r>
              <a:rPr lang="en-US" sz="2800" dirty="0" smtClean="0">
                <a:solidFill>
                  <a:srgbClr val="00B050"/>
                </a:solidFill>
              </a:rPr>
              <a:t>Training Data – ?</a:t>
            </a:r>
          </a:p>
          <a:p>
            <a:endParaRPr lang="en-US" sz="2800" dirty="0">
              <a:solidFill>
                <a:srgbClr val="00B050"/>
              </a:solidFill>
            </a:endParaRPr>
          </a:p>
          <a:p>
            <a:r>
              <a:rPr lang="en-US" sz="2800" dirty="0" smtClean="0"/>
              <a:t>Validation Data - ?</a:t>
            </a:r>
          </a:p>
          <a:p>
            <a:endParaRPr lang="en-US" sz="2800" dirty="0"/>
          </a:p>
          <a:p>
            <a:r>
              <a:rPr lang="en-US" sz="2800" dirty="0" smtClean="0">
                <a:solidFill>
                  <a:srgbClr val="00B050"/>
                </a:solidFill>
              </a:rPr>
              <a:t>Testing Data – ?</a:t>
            </a:r>
          </a:p>
          <a:p>
            <a:endParaRPr lang="en-US" sz="2800" dirty="0"/>
          </a:p>
          <a:p>
            <a:r>
              <a:rPr lang="en-US" sz="2800" dirty="0" smtClean="0"/>
              <a:t>Performance ?</a:t>
            </a:r>
          </a:p>
        </p:txBody>
      </p:sp>
      <p:sp>
        <p:nvSpPr>
          <p:cNvPr id="12" name="TextBox 11"/>
          <p:cNvSpPr txBox="1"/>
          <p:nvPr/>
        </p:nvSpPr>
        <p:spPr>
          <a:xfrm>
            <a:off x="3120435" y="1164134"/>
            <a:ext cx="4524446" cy="5693866"/>
          </a:xfrm>
          <a:prstGeom prst="rect">
            <a:avLst/>
          </a:prstGeom>
          <a:noFill/>
        </p:spPr>
        <p:txBody>
          <a:bodyPr wrap="square" rtlCol="0">
            <a:spAutoFit/>
          </a:bodyPr>
          <a:lstStyle/>
          <a:p>
            <a:r>
              <a:rPr lang="en-US" sz="2800" dirty="0" smtClean="0">
                <a:solidFill>
                  <a:srgbClr val="00B050"/>
                </a:solidFill>
              </a:rPr>
              <a:t>Model - ?</a:t>
            </a:r>
          </a:p>
          <a:p>
            <a:endParaRPr lang="en-US" sz="2800" dirty="0"/>
          </a:p>
          <a:p>
            <a:r>
              <a:rPr lang="en-US" sz="2800" dirty="0" smtClean="0"/>
              <a:t>Training ?</a:t>
            </a:r>
          </a:p>
          <a:p>
            <a:endParaRPr lang="en-US" sz="2800" dirty="0"/>
          </a:p>
          <a:p>
            <a:r>
              <a:rPr lang="en-US" sz="2800" dirty="0" smtClean="0"/>
              <a:t>Loss function ?</a:t>
            </a:r>
          </a:p>
          <a:p>
            <a:endParaRPr lang="en-US" sz="2800" dirty="0"/>
          </a:p>
          <a:p>
            <a:r>
              <a:rPr lang="en-US" sz="2800" dirty="0" smtClean="0">
                <a:solidFill>
                  <a:srgbClr val="00B050"/>
                </a:solidFill>
              </a:rPr>
              <a:t>Cost function ?</a:t>
            </a:r>
          </a:p>
          <a:p>
            <a:endParaRPr lang="en-US" sz="2800" dirty="0"/>
          </a:p>
          <a:p>
            <a:r>
              <a:rPr lang="en-US" sz="2800" dirty="0" smtClean="0"/>
              <a:t>Ensemble ?</a:t>
            </a:r>
          </a:p>
          <a:p>
            <a:endParaRPr lang="en-US" sz="2800" dirty="0"/>
          </a:p>
          <a:p>
            <a:r>
              <a:rPr lang="en-US" sz="2800" dirty="0" smtClean="0"/>
              <a:t>Cross Entropy ?</a:t>
            </a:r>
          </a:p>
          <a:p>
            <a:endParaRPr lang="en-US" sz="2800" dirty="0"/>
          </a:p>
          <a:p>
            <a:r>
              <a:rPr lang="en-US" sz="2800" dirty="0" smtClean="0"/>
              <a:t>Accuracy ?</a:t>
            </a:r>
          </a:p>
        </p:txBody>
      </p:sp>
      <p:sp>
        <p:nvSpPr>
          <p:cNvPr id="15" name="TextBox 14"/>
          <p:cNvSpPr txBox="1"/>
          <p:nvPr/>
        </p:nvSpPr>
        <p:spPr>
          <a:xfrm>
            <a:off x="5951377" y="1168751"/>
            <a:ext cx="3608268" cy="5693866"/>
          </a:xfrm>
          <a:prstGeom prst="rect">
            <a:avLst/>
          </a:prstGeom>
          <a:noFill/>
        </p:spPr>
        <p:txBody>
          <a:bodyPr wrap="square" rtlCol="0">
            <a:spAutoFit/>
          </a:bodyPr>
          <a:lstStyle/>
          <a:p>
            <a:r>
              <a:rPr lang="en-US" sz="2800" dirty="0" smtClean="0"/>
              <a:t>Distribution ?</a:t>
            </a:r>
          </a:p>
          <a:p>
            <a:endParaRPr lang="en-US" sz="2800" dirty="0"/>
          </a:p>
          <a:p>
            <a:r>
              <a:rPr lang="en-US" sz="2800" dirty="0" smtClean="0">
                <a:solidFill>
                  <a:srgbClr val="00B050"/>
                </a:solidFill>
              </a:rPr>
              <a:t>Training  Error ?</a:t>
            </a:r>
          </a:p>
          <a:p>
            <a:endParaRPr lang="en-US" sz="2800" dirty="0"/>
          </a:p>
          <a:p>
            <a:r>
              <a:rPr lang="en-US" sz="2800" dirty="0" smtClean="0">
                <a:solidFill>
                  <a:srgbClr val="00B050"/>
                </a:solidFill>
              </a:rPr>
              <a:t>Testing Error ?</a:t>
            </a:r>
          </a:p>
          <a:p>
            <a:endParaRPr lang="en-US" sz="2800" dirty="0"/>
          </a:p>
          <a:p>
            <a:r>
              <a:rPr lang="en-US" sz="2800" dirty="0" smtClean="0">
                <a:solidFill>
                  <a:srgbClr val="00B050"/>
                </a:solidFill>
              </a:rPr>
              <a:t>Visualization ?</a:t>
            </a:r>
          </a:p>
          <a:p>
            <a:endParaRPr lang="en-US" sz="2800" dirty="0"/>
          </a:p>
          <a:p>
            <a:r>
              <a:rPr lang="en-US" sz="2800" dirty="0" smtClean="0"/>
              <a:t>T-SNE Plot ?</a:t>
            </a:r>
          </a:p>
          <a:p>
            <a:endParaRPr lang="en-US" sz="2800" dirty="0"/>
          </a:p>
          <a:p>
            <a:r>
              <a:rPr lang="en-US" sz="2800" dirty="0" smtClean="0"/>
              <a:t>ROC curves?</a:t>
            </a:r>
          </a:p>
          <a:p>
            <a:endParaRPr lang="en-US" sz="2800" dirty="0"/>
          </a:p>
          <a:p>
            <a:r>
              <a:rPr lang="en-US" sz="2800" dirty="0" smtClean="0"/>
              <a:t>Gradient Descent ?</a:t>
            </a:r>
          </a:p>
        </p:txBody>
      </p:sp>
      <p:sp>
        <p:nvSpPr>
          <p:cNvPr id="16" name="TextBox 15"/>
          <p:cNvSpPr txBox="1"/>
          <p:nvPr/>
        </p:nvSpPr>
        <p:spPr>
          <a:xfrm>
            <a:off x="8781530" y="1134874"/>
            <a:ext cx="3608268" cy="5693866"/>
          </a:xfrm>
          <a:prstGeom prst="rect">
            <a:avLst/>
          </a:prstGeom>
          <a:noFill/>
        </p:spPr>
        <p:txBody>
          <a:bodyPr wrap="square" rtlCol="0">
            <a:spAutoFit/>
          </a:bodyPr>
          <a:lstStyle/>
          <a:p>
            <a:r>
              <a:rPr lang="en-US" sz="2800" dirty="0" smtClean="0">
                <a:solidFill>
                  <a:srgbClr val="00B050"/>
                </a:solidFill>
              </a:rPr>
              <a:t>Supervised</a:t>
            </a:r>
          </a:p>
          <a:p>
            <a:endParaRPr lang="en-US" sz="2800" dirty="0"/>
          </a:p>
          <a:p>
            <a:r>
              <a:rPr lang="en-US" sz="2800" dirty="0" smtClean="0"/>
              <a:t>Unsupervised</a:t>
            </a:r>
          </a:p>
          <a:p>
            <a:endParaRPr lang="en-US" sz="2800" dirty="0"/>
          </a:p>
          <a:p>
            <a:r>
              <a:rPr lang="en-US" sz="2800" dirty="0" smtClean="0"/>
              <a:t>Self supervised</a:t>
            </a:r>
          </a:p>
          <a:p>
            <a:endParaRPr lang="en-US" sz="2800" dirty="0"/>
          </a:p>
          <a:p>
            <a:r>
              <a:rPr lang="en-US" sz="2800" dirty="0" smtClean="0"/>
              <a:t>Semi supervised</a:t>
            </a:r>
          </a:p>
          <a:p>
            <a:endParaRPr lang="en-US" sz="2800" dirty="0"/>
          </a:p>
          <a:p>
            <a:r>
              <a:rPr lang="en-US" sz="2800" dirty="0" smtClean="0"/>
              <a:t>Reinforcement learning</a:t>
            </a:r>
          </a:p>
          <a:p>
            <a:endParaRPr lang="en-US" sz="2800" dirty="0"/>
          </a:p>
          <a:p>
            <a:r>
              <a:rPr lang="en-US" sz="2800" dirty="0" smtClean="0"/>
              <a:t>Data-driven</a:t>
            </a:r>
          </a:p>
          <a:p>
            <a:endParaRPr lang="en-US" sz="2800" dirty="0"/>
          </a:p>
          <a:p>
            <a:endParaRPr lang="en-US" sz="2800" dirty="0" smtClean="0"/>
          </a:p>
        </p:txBody>
      </p:sp>
    </p:spTree>
    <p:extLst>
      <p:ext uri="{BB962C8B-B14F-4D97-AF65-F5344CB8AC3E}">
        <p14:creationId xmlns:p14="http://schemas.microsoft.com/office/powerpoint/2010/main" val="40048467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logo with a blue and green design&#10;&#10;Description automatically generated">
            <a:extLst>
              <a:ext uri="{FF2B5EF4-FFF2-40B4-BE49-F238E27FC236}">
                <a16:creationId xmlns:a16="http://schemas.microsoft.com/office/drawing/2014/main" id="{CB2E3B9A-84DD-F547-3E5B-B66B2BE2DFC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3941" y="6288740"/>
            <a:ext cx="534533" cy="540000"/>
          </a:xfrm>
        </p:spPr>
      </p:pic>
      <p:pic>
        <p:nvPicPr>
          <p:cNvPr id="13" name="Picture 12" descr="A blue and white logo&#10;&#10;Description automatically generated">
            <a:extLst>
              <a:ext uri="{FF2B5EF4-FFF2-40B4-BE49-F238E27FC236}">
                <a16:creationId xmlns:a16="http://schemas.microsoft.com/office/drawing/2014/main" id="{197B6D35-0A60-34D8-7350-EC0D7D76DE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628059" y="6288740"/>
            <a:ext cx="540000" cy="540000"/>
          </a:xfrm>
          <a:prstGeom prst="rect">
            <a:avLst/>
          </a:prstGeom>
        </p:spPr>
      </p:pic>
      <p:grpSp>
        <p:nvGrpSpPr>
          <p:cNvPr id="2" name="Group 1">
            <a:extLst>
              <a:ext uri="{FF2B5EF4-FFF2-40B4-BE49-F238E27FC236}">
                <a16:creationId xmlns:a16="http://schemas.microsoft.com/office/drawing/2014/main" id="{60382C53-0AC2-0C1C-8441-2FF47CB01405}"/>
              </a:ext>
            </a:extLst>
          </p:cNvPr>
          <p:cNvGrpSpPr/>
          <p:nvPr/>
        </p:nvGrpSpPr>
        <p:grpSpPr>
          <a:xfrm>
            <a:off x="23940" y="-1"/>
            <a:ext cx="12096277" cy="1112781"/>
            <a:chOff x="0" y="0"/>
            <a:chExt cx="12192000" cy="1008000"/>
          </a:xfrm>
        </p:grpSpPr>
        <p:sp>
          <p:nvSpPr>
            <p:cNvPr id="14" name="Rectangle 13">
              <a:extLst>
                <a:ext uri="{FF2B5EF4-FFF2-40B4-BE49-F238E27FC236}">
                  <a16:creationId xmlns:a16="http://schemas.microsoft.com/office/drawing/2014/main" id="{4ED3BF48-B0B7-0CD8-DAA9-7708E3928839}"/>
                </a:ext>
              </a:extLst>
            </p:cNvPr>
            <p:cNvSpPr/>
            <p:nvPr/>
          </p:nvSpPr>
          <p:spPr>
            <a:xfrm>
              <a:off x="0" y="0"/>
              <a:ext cx="12192000" cy="900000"/>
            </a:xfrm>
            <a:prstGeom prst="rect">
              <a:avLst/>
            </a:prstGeom>
            <a:solidFill>
              <a:srgbClr val="5587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47945431-314A-D0EA-DE2A-E9CAC16F5483}"/>
                </a:ext>
              </a:extLst>
            </p:cNvPr>
            <p:cNvSpPr/>
            <p:nvPr/>
          </p:nvSpPr>
          <p:spPr>
            <a:xfrm>
              <a:off x="0" y="900000"/>
              <a:ext cx="12192000" cy="108000"/>
            </a:xfrm>
            <a:prstGeom prst="rect">
              <a:avLst/>
            </a:prstGeom>
            <a:solidFill>
              <a:srgbClr val="86C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 name="Title 1">
            <a:extLst>
              <a:ext uri="{FF2B5EF4-FFF2-40B4-BE49-F238E27FC236}">
                <a16:creationId xmlns:a16="http://schemas.microsoft.com/office/drawing/2014/main" id="{01CB1B04-9D91-9129-9747-55103BEDCADD}"/>
              </a:ext>
            </a:extLst>
          </p:cNvPr>
          <p:cNvSpPr txBox="1">
            <a:spLocks/>
          </p:cNvSpPr>
          <p:nvPr/>
        </p:nvSpPr>
        <p:spPr>
          <a:xfrm>
            <a:off x="23940" y="-212782"/>
            <a:ext cx="121680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algn="ctr">
              <a:lnSpc>
                <a:spcPct val="107000"/>
              </a:lnSpc>
              <a:spcBef>
                <a:spcPts val="0"/>
              </a:spcBef>
              <a:spcAft>
                <a:spcPts val="800"/>
              </a:spcAft>
            </a:pPr>
            <a:r>
              <a:rPr lang="en-US" b="1" dirty="0" smtClean="0">
                <a:solidFill>
                  <a:schemeClr val="bg1"/>
                </a:solidFill>
                <a:latin typeface="+mn-lt"/>
                <a:ea typeface="Calibri" panose="020F0502020204030204" pitchFamily="34" charset="0"/>
                <a:cs typeface="Mangal" panose="02040503050203030202" pitchFamily="18" charset="0"/>
              </a:rPr>
              <a:t>Clustering</a:t>
            </a:r>
            <a:endParaRPr lang="en-US" dirty="0">
              <a:solidFill>
                <a:schemeClr val="bg1"/>
              </a:solidFill>
              <a:effectLst/>
              <a:latin typeface="+mn-lt"/>
              <a:ea typeface="Calibri" panose="020F0502020204030204" pitchFamily="34" charset="0"/>
              <a:cs typeface="Mangal" panose="02040503050203030202" pitchFamily="18" charset="0"/>
            </a:endParaRPr>
          </a:p>
        </p:txBody>
      </p:sp>
      <p:sp>
        <p:nvSpPr>
          <p:cNvPr id="7" name="TextBox 6">
            <a:extLst>
              <a:ext uri="{FF2B5EF4-FFF2-40B4-BE49-F238E27FC236}">
                <a16:creationId xmlns:a16="http://schemas.microsoft.com/office/drawing/2014/main" id="{0A103CAC-D7E4-40D5-E07E-0250FF08E216}"/>
              </a:ext>
            </a:extLst>
          </p:cNvPr>
          <p:cNvSpPr txBox="1"/>
          <p:nvPr/>
        </p:nvSpPr>
        <p:spPr>
          <a:xfrm>
            <a:off x="3047215" y="3136070"/>
            <a:ext cx="6094428" cy="373757"/>
          </a:xfrm>
          <a:prstGeom prst="rect">
            <a:avLst/>
          </a:prstGeom>
          <a:noFill/>
        </p:spPr>
        <p:txBody>
          <a:bodyPr wrap="square">
            <a:spAutoFit/>
          </a:bodyPr>
          <a:lstStyle/>
          <a:p>
            <a:pPr marL="0" marR="0" algn="just">
              <a:lnSpc>
                <a:spcPct val="107000"/>
              </a:lnSpc>
              <a:spcBef>
                <a:spcPts val="0"/>
              </a:spcBef>
              <a:spcAft>
                <a:spcPts val="800"/>
              </a:spcAft>
            </a:pPr>
            <a:r>
              <a:rPr lang="en-US" b="1" dirty="0">
                <a:solidFill>
                  <a:schemeClr val="bg1"/>
                </a:solidFill>
                <a:effectLst/>
                <a:latin typeface="Cambria" panose="02040503050406030204" pitchFamily="18" charset="0"/>
                <a:ea typeface="Calibri" panose="020F0502020204030204" pitchFamily="34" charset="0"/>
                <a:cs typeface="Mangal" panose="02040503050203030202" pitchFamily="18" charset="0"/>
              </a:rPr>
              <a:t>4.4 Faculty and Staff Matters</a:t>
            </a:r>
            <a:endParaRPr lang="en-US"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p:txBody>
      </p:sp>
      <p:sp>
        <p:nvSpPr>
          <p:cNvPr id="16" name="TextBox 15"/>
          <p:cNvSpPr txBox="1"/>
          <p:nvPr/>
        </p:nvSpPr>
        <p:spPr>
          <a:xfrm>
            <a:off x="564789" y="1206334"/>
            <a:ext cx="11386539" cy="954107"/>
          </a:xfrm>
          <a:prstGeom prst="rect">
            <a:avLst/>
          </a:prstGeom>
          <a:noFill/>
        </p:spPr>
        <p:txBody>
          <a:bodyPr wrap="square" rtlCol="0">
            <a:spAutoFit/>
          </a:bodyPr>
          <a:lstStyle/>
          <a:p>
            <a:r>
              <a:rPr lang="en-US" sz="2800" dirty="0" smtClean="0"/>
              <a:t>Task – Clustering</a:t>
            </a:r>
          </a:p>
          <a:p>
            <a:r>
              <a:rPr lang="en-US" sz="2800" dirty="0" smtClean="0"/>
              <a:t>Identify regions with similar characteristics </a:t>
            </a:r>
          </a:p>
        </p:txBody>
      </p:sp>
      <p:pic>
        <p:nvPicPr>
          <p:cNvPr id="31746" name="Picture 2" descr="An improved hybrid classification of brain tumor MRI images based on  conglomeration feature extraction techniques | SpringerLin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438" y="2308556"/>
            <a:ext cx="4315202" cy="278440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717189" y="5502730"/>
            <a:ext cx="11386539" cy="954107"/>
          </a:xfrm>
          <a:prstGeom prst="rect">
            <a:avLst/>
          </a:prstGeom>
          <a:noFill/>
        </p:spPr>
        <p:txBody>
          <a:bodyPr wrap="square" rtlCol="0">
            <a:spAutoFit/>
          </a:bodyPr>
          <a:lstStyle/>
          <a:p>
            <a:r>
              <a:rPr lang="en-US" sz="2800" dirty="0" smtClean="0"/>
              <a:t>No Labelled Data is necessary</a:t>
            </a:r>
          </a:p>
          <a:p>
            <a:r>
              <a:rPr lang="en-US" sz="2800" dirty="0" smtClean="0"/>
              <a:t>What is the difference between Clustering and Classification ?</a:t>
            </a:r>
          </a:p>
        </p:txBody>
      </p:sp>
      <p:pic>
        <p:nvPicPr>
          <p:cNvPr id="31748" name="Picture 4" descr="https://www.researchgate.net/profile/Saima-Rathore/publication/323503123/figure/fig1/AS:602062819692546@1520554370617/Brain-tumor-segmentation-via-GLISTR-by-using-input-a-T1CE-b-T2-FALIR-c-T1-and_W640.jpg"/>
          <p:cNvPicPr>
            <a:picLocks noChangeAspect="1" noChangeArrowheads="1"/>
          </p:cNvPicPr>
          <p:nvPr/>
        </p:nvPicPr>
        <p:blipFill rotWithShape="1">
          <a:blip r:embed="rId5">
            <a:extLst>
              <a:ext uri="{28A0092B-C50C-407E-A947-70E740481C1C}">
                <a14:useLocalDpi xmlns:a14="http://schemas.microsoft.com/office/drawing/2010/main" val="0"/>
              </a:ext>
            </a:extLst>
          </a:blip>
          <a:srcRect l="14693" r="32009"/>
          <a:stretch/>
        </p:blipFill>
        <p:spPr bwMode="auto">
          <a:xfrm>
            <a:off x="7262337" y="2106334"/>
            <a:ext cx="3249038"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77136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logo with a blue and green design&#10;&#10;Description automatically generated">
            <a:extLst>
              <a:ext uri="{FF2B5EF4-FFF2-40B4-BE49-F238E27FC236}">
                <a16:creationId xmlns:a16="http://schemas.microsoft.com/office/drawing/2014/main" id="{CB2E3B9A-84DD-F547-3E5B-B66B2BE2DFC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3941" y="6288740"/>
            <a:ext cx="534533" cy="540000"/>
          </a:xfrm>
        </p:spPr>
      </p:pic>
      <p:pic>
        <p:nvPicPr>
          <p:cNvPr id="13" name="Picture 12" descr="A blue and white logo&#10;&#10;Description automatically generated">
            <a:extLst>
              <a:ext uri="{FF2B5EF4-FFF2-40B4-BE49-F238E27FC236}">
                <a16:creationId xmlns:a16="http://schemas.microsoft.com/office/drawing/2014/main" id="{197B6D35-0A60-34D8-7350-EC0D7D76DE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628059" y="6288740"/>
            <a:ext cx="540000" cy="540000"/>
          </a:xfrm>
          <a:prstGeom prst="rect">
            <a:avLst/>
          </a:prstGeom>
        </p:spPr>
      </p:pic>
      <p:grpSp>
        <p:nvGrpSpPr>
          <p:cNvPr id="2" name="Group 1">
            <a:extLst>
              <a:ext uri="{FF2B5EF4-FFF2-40B4-BE49-F238E27FC236}">
                <a16:creationId xmlns:a16="http://schemas.microsoft.com/office/drawing/2014/main" id="{60382C53-0AC2-0C1C-8441-2FF47CB01405}"/>
              </a:ext>
            </a:extLst>
          </p:cNvPr>
          <p:cNvGrpSpPr/>
          <p:nvPr/>
        </p:nvGrpSpPr>
        <p:grpSpPr>
          <a:xfrm>
            <a:off x="23940" y="-1"/>
            <a:ext cx="12096277" cy="1112781"/>
            <a:chOff x="0" y="0"/>
            <a:chExt cx="12192000" cy="1008000"/>
          </a:xfrm>
        </p:grpSpPr>
        <p:sp>
          <p:nvSpPr>
            <p:cNvPr id="14" name="Rectangle 13">
              <a:extLst>
                <a:ext uri="{FF2B5EF4-FFF2-40B4-BE49-F238E27FC236}">
                  <a16:creationId xmlns:a16="http://schemas.microsoft.com/office/drawing/2014/main" id="{4ED3BF48-B0B7-0CD8-DAA9-7708E3928839}"/>
                </a:ext>
              </a:extLst>
            </p:cNvPr>
            <p:cNvSpPr/>
            <p:nvPr/>
          </p:nvSpPr>
          <p:spPr>
            <a:xfrm>
              <a:off x="0" y="0"/>
              <a:ext cx="12192000" cy="900000"/>
            </a:xfrm>
            <a:prstGeom prst="rect">
              <a:avLst/>
            </a:prstGeom>
            <a:solidFill>
              <a:srgbClr val="5587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47945431-314A-D0EA-DE2A-E9CAC16F5483}"/>
                </a:ext>
              </a:extLst>
            </p:cNvPr>
            <p:cNvSpPr/>
            <p:nvPr/>
          </p:nvSpPr>
          <p:spPr>
            <a:xfrm>
              <a:off x="0" y="900000"/>
              <a:ext cx="12192000" cy="108000"/>
            </a:xfrm>
            <a:prstGeom prst="rect">
              <a:avLst/>
            </a:prstGeom>
            <a:solidFill>
              <a:srgbClr val="86C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 name="Title 1">
            <a:extLst>
              <a:ext uri="{FF2B5EF4-FFF2-40B4-BE49-F238E27FC236}">
                <a16:creationId xmlns:a16="http://schemas.microsoft.com/office/drawing/2014/main" id="{01CB1B04-9D91-9129-9747-55103BEDCADD}"/>
              </a:ext>
            </a:extLst>
          </p:cNvPr>
          <p:cNvSpPr txBox="1">
            <a:spLocks/>
          </p:cNvSpPr>
          <p:nvPr/>
        </p:nvSpPr>
        <p:spPr>
          <a:xfrm>
            <a:off x="23940" y="-212782"/>
            <a:ext cx="121680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algn="ctr">
              <a:lnSpc>
                <a:spcPct val="107000"/>
              </a:lnSpc>
              <a:spcBef>
                <a:spcPts val="0"/>
              </a:spcBef>
              <a:spcAft>
                <a:spcPts val="800"/>
              </a:spcAft>
            </a:pPr>
            <a:r>
              <a:rPr lang="en-US" b="1" dirty="0" smtClean="0">
                <a:solidFill>
                  <a:schemeClr val="bg1"/>
                </a:solidFill>
                <a:latin typeface="+mn-lt"/>
                <a:ea typeface="Calibri" panose="020F0502020204030204" pitchFamily="34" charset="0"/>
                <a:cs typeface="Mangal" panose="02040503050203030202" pitchFamily="18" charset="0"/>
              </a:rPr>
              <a:t>Clustering</a:t>
            </a:r>
            <a:endParaRPr lang="en-US" dirty="0">
              <a:solidFill>
                <a:schemeClr val="bg1"/>
              </a:solidFill>
              <a:effectLst/>
              <a:latin typeface="+mn-lt"/>
              <a:ea typeface="Calibri" panose="020F0502020204030204" pitchFamily="34" charset="0"/>
              <a:cs typeface="Mangal" panose="02040503050203030202" pitchFamily="18" charset="0"/>
            </a:endParaRPr>
          </a:p>
        </p:txBody>
      </p:sp>
      <p:sp>
        <p:nvSpPr>
          <p:cNvPr id="7" name="TextBox 6">
            <a:extLst>
              <a:ext uri="{FF2B5EF4-FFF2-40B4-BE49-F238E27FC236}">
                <a16:creationId xmlns:a16="http://schemas.microsoft.com/office/drawing/2014/main" id="{0A103CAC-D7E4-40D5-E07E-0250FF08E216}"/>
              </a:ext>
            </a:extLst>
          </p:cNvPr>
          <p:cNvSpPr txBox="1"/>
          <p:nvPr/>
        </p:nvSpPr>
        <p:spPr>
          <a:xfrm>
            <a:off x="3047215" y="3136070"/>
            <a:ext cx="6094428" cy="373757"/>
          </a:xfrm>
          <a:prstGeom prst="rect">
            <a:avLst/>
          </a:prstGeom>
          <a:noFill/>
        </p:spPr>
        <p:txBody>
          <a:bodyPr wrap="square">
            <a:spAutoFit/>
          </a:bodyPr>
          <a:lstStyle/>
          <a:p>
            <a:pPr marL="0" marR="0" algn="just">
              <a:lnSpc>
                <a:spcPct val="107000"/>
              </a:lnSpc>
              <a:spcBef>
                <a:spcPts val="0"/>
              </a:spcBef>
              <a:spcAft>
                <a:spcPts val="800"/>
              </a:spcAft>
            </a:pPr>
            <a:r>
              <a:rPr lang="en-US" b="1" dirty="0">
                <a:solidFill>
                  <a:schemeClr val="bg1"/>
                </a:solidFill>
                <a:effectLst/>
                <a:latin typeface="Cambria" panose="02040503050406030204" pitchFamily="18" charset="0"/>
                <a:ea typeface="Calibri" panose="020F0502020204030204" pitchFamily="34" charset="0"/>
                <a:cs typeface="Mangal" panose="02040503050203030202" pitchFamily="18" charset="0"/>
              </a:rPr>
              <a:t>4.4 Faculty and Staff Matters</a:t>
            </a:r>
            <a:endParaRPr lang="en-US"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p:txBody>
      </p:sp>
      <p:sp>
        <p:nvSpPr>
          <p:cNvPr id="16" name="TextBox 15"/>
          <p:cNvSpPr txBox="1"/>
          <p:nvPr/>
        </p:nvSpPr>
        <p:spPr>
          <a:xfrm>
            <a:off x="564789" y="1206334"/>
            <a:ext cx="11386539" cy="523220"/>
          </a:xfrm>
          <a:prstGeom prst="rect">
            <a:avLst/>
          </a:prstGeom>
          <a:noFill/>
        </p:spPr>
        <p:txBody>
          <a:bodyPr wrap="square" rtlCol="0">
            <a:spAutoFit/>
          </a:bodyPr>
          <a:lstStyle/>
          <a:p>
            <a:r>
              <a:rPr lang="en-US" sz="2800" dirty="0" smtClean="0"/>
              <a:t>Task in “Unsupervised” Paradigm, unlike Classification which is “Supervised”</a:t>
            </a:r>
          </a:p>
        </p:txBody>
      </p:sp>
      <p:sp>
        <p:nvSpPr>
          <p:cNvPr id="12" name="TextBox 11"/>
          <p:cNvSpPr txBox="1"/>
          <p:nvPr/>
        </p:nvSpPr>
        <p:spPr>
          <a:xfrm>
            <a:off x="619910" y="1835393"/>
            <a:ext cx="11386539" cy="3539430"/>
          </a:xfrm>
          <a:prstGeom prst="rect">
            <a:avLst/>
          </a:prstGeom>
          <a:noFill/>
        </p:spPr>
        <p:txBody>
          <a:bodyPr wrap="square" rtlCol="0">
            <a:spAutoFit/>
          </a:bodyPr>
          <a:lstStyle/>
          <a:p>
            <a:r>
              <a:rPr lang="en-US" sz="2800" dirty="0" smtClean="0"/>
              <a:t>Most Popular technique for Clustering – “K-Means algorithm”</a:t>
            </a:r>
          </a:p>
          <a:p>
            <a:endParaRPr lang="en-US" sz="2800" dirty="0"/>
          </a:p>
          <a:p>
            <a:r>
              <a:rPr lang="en-US" sz="2800" dirty="0" smtClean="0"/>
              <a:t>Applications of clustering</a:t>
            </a:r>
          </a:p>
          <a:p>
            <a:endParaRPr lang="en-US" sz="2800" dirty="0"/>
          </a:p>
          <a:p>
            <a:pPr marL="514350" indent="-514350">
              <a:buAutoNum type="arabicPeriod"/>
            </a:pPr>
            <a:r>
              <a:rPr lang="en-US" sz="2800" dirty="0" smtClean="0"/>
              <a:t>Given a collection of data-points, how many natural clusters are present</a:t>
            </a:r>
          </a:p>
          <a:p>
            <a:r>
              <a:rPr lang="en-US" sz="2800" dirty="0"/>
              <a:t> </a:t>
            </a:r>
            <a:r>
              <a:rPr lang="en-US" sz="2800" dirty="0" smtClean="0"/>
              <a:t>      In spite of not knowing anything </a:t>
            </a:r>
            <a:r>
              <a:rPr lang="en-US" sz="2800" dirty="0" err="1" smtClean="0"/>
              <a:t>apriori</a:t>
            </a:r>
            <a:r>
              <a:rPr lang="en-US" sz="2800" dirty="0" smtClean="0"/>
              <a:t> about the data</a:t>
            </a:r>
          </a:p>
          <a:p>
            <a:endParaRPr lang="en-US" sz="2800" dirty="0"/>
          </a:p>
          <a:p>
            <a:r>
              <a:rPr lang="en-US" sz="2800" dirty="0" smtClean="0"/>
              <a:t>2.   How much similar or dis-similar are the sub-groups in each cluster?</a:t>
            </a:r>
          </a:p>
        </p:txBody>
      </p:sp>
    </p:spTree>
    <p:extLst>
      <p:ext uri="{BB962C8B-B14F-4D97-AF65-F5344CB8AC3E}">
        <p14:creationId xmlns:p14="http://schemas.microsoft.com/office/powerpoint/2010/main" val="33549290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logo with a blue and green design&#10;&#10;Description automatically generated">
            <a:extLst>
              <a:ext uri="{FF2B5EF4-FFF2-40B4-BE49-F238E27FC236}">
                <a16:creationId xmlns:a16="http://schemas.microsoft.com/office/drawing/2014/main" id="{CB2E3B9A-84DD-F547-3E5B-B66B2BE2DFC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3941" y="6288740"/>
            <a:ext cx="534533" cy="540000"/>
          </a:xfrm>
        </p:spPr>
      </p:pic>
      <p:pic>
        <p:nvPicPr>
          <p:cNvPr id="13" name="Picture 12" descr="A blue and white logo&#10;&#10;Description automatically generated">
            <a:extLst>
              <a:ext uri="{FF2B5EF4-FFF2-40B4-BE49-F238E27FC236}">
                <a16:creationId xmlns:a16="http://schemas.microsoft.com/office/drawing/2014/main" id="{197B6D35-0A60-34D8-7350-EC0D7D76DE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628059" y="6288740"/>
            <a:ext cx="540000" cy="540000"/>
          </a:xfrm>
          <a:prstGeom prst="rect">
            <a:avLst/>
          </a:prstGeom>
        </p:spPr>
      </p:pic>
      <p:grpSp>
        <p:nvGrpSpPr>
          <p:cNvPr id="2" name="Group 1">
            <a:extLst>
              <a:ext uri="{FF2B5EF4-FFF2-40B4-BE49-F238E27FC236}">
                <a16:creationId xmlns:a16="http://schemas.microsoft.com/office/drawing/2014/main" id="{60382C53-0AC2-0C1C-8441-2FF47CB01405}"/>
              </a:ext>
            </a:extLst>
          </p:cNvPr>
          <p:cNvGrpSpPr/>
          <p:nvPr/>
        </p:nvGrpSpPr>
        <p:grpSpPr>
          <a:xfrm>
            <a:off x="23940" y="-1"/>
            <a:ext cx="12096277" cy="1112781"/>
            <a:chOff x="0" y="0"/>
            <a:chExt cx="12192000" cy="1008000"/>
          </a:xfrm>
        </p:grpSpPr>
        <p:sp>
          <p:nvSpPr>
            <p:cNvPr id="14" name="Rectangle 13">
              <a:extLst>
                <a:ext uri="{FF2B5EF4-FFF2-40B4-BE49-F238E27FC236}">
                  <a16:creationId xmlns:a16="http://schemas.microsoft.com/office/drawing/2014/main" id="{4ED3BF48-B0B7-0CD8-DAA9-7708E3928839}"/>
                </a:ext>
              </a:extLst>
            </p:cNvPr>
            <p:cNvSpPr/>
            <p:nvPr/>
          </p:nvSpPr>
          <p:spPr>
            <a:xfrm>
              <a:off x="0" y="0"/>
              <a:ext cx="12192000" cy="900000"/>
            </a:xfrm>
            <a:prstGeom prst="rect">
              <a:avLst/>
            </a:prstGeom>
            <a:solidFill>
              <a:srgbClr val="5587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47945431-314A-D0EA-DE2A-E9CAC16F5483}"/>
                </a:ext>
              </a:extLst>
            </p:cNvPr>
            <p:cNvSpPr/>
            <p:nvPr/>
          </p:nvSpPr>
          <p:spPr>
            <a:xfrm>
              <a:off x="0" y="900000"/>
              <a:ext cx="12192000" cy="108000"/>
            </a:xfrm>
            <a:prstGeom prst="rect">
              <a:avLst/>
            </a:prstGeom>
            <a:solidFill>
              <a:srgbClr val="86C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 name="Title 1">
            <a:extLst>
              <a:ext uri="{FF2B5EF4-FFF2-40B4-BE49-F238E27FC236}">
                <a16:creationId xmlns:a16="http://schemas.microsoft.com/office/drawing/2014/main" id="{01CB1B04-9D91-9129-9747-55103BEDCADD}"/>
              </a:ext>
            </a:extLst>
          </p:cNvPr>
          <p:cNvSpPr txBox="1">
            <a:spLocks/>
          </p:cNvSpPr>
          <p:nvPr/>
        </p:nvSpPr>
        <p:spPr>
          <a:xfrm>
            <a:off x="23940" y="-212782"/>
            <a:ext cx="121680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algn="ctr">
              <a:lnSpc>
                <a:spcPct val="107000"/>
              </a:lnSpc>
              <a:spcBef>
                <a:spcPts val="0"/>
              </a:spcBef>
              <a:spcAft>
                <a:spcPts val="800"/>
              </a:spcAft>
            </a:pPr>
            <a:r>
              <a:rPr lang="en-US" b="1" dirty="0" smtClean="0">
                <a:solidFill>
                  <a:schemeClr val="bg1"/>
                </a:solidFill>
                <a:latin typeface="+mn-lt"/>
                <a:ea typeface="Calibri" panose="020F0502020204030204" pitchFamily="34" charset="0"/>
                <a:cs typeface="Mangal" panose="02040503050203030202" pitchFamily="18" charset="0"/>
              </a:rPr>
              <a:t>Clustering in NI</a:t>
            </a:r>
            <a:endParaRPr lang="en-US" dirty="0">
              <a:solidFill>
                <a:schemeClr val="bg1"/>
              </a:solidFill>
              <a:effectLst/>
              <a:latin typeface="+mn-lt"/>
              <a:ea typeface="Calibri" panose="020F0502020204030204" pitchFamily="34" charset="0"/>
              <a:cs typeface="Mangal" panose="02040503050203030202" pitchFamily="18" charset="0"/>
            </a:endParaRPr>
          </a:p>
        </p:txBody>
      </p:sp>
      <p:sp>
        <p:nvSpPr>
          <p:cNvPr id="7" name="TextBox 6">
            <a:extLst>
              <a:ext uri="{FF2B5EF4-FFF2-40B4-BE49-F238E27FC236}">
                <a16:creationId xmlns:a16="http://schemas.microsoft.com/office/drawing/2014/main" id="{0A103CAC-D7E4-40D5-E07E-0250FF08E216}"/>
              </a:ext>
            </a:extLst>
          </p:cNvPr>
          <p:cNvSpPr txBox="1"/>
          <p:nvPr/>
        </p:nvSpPr>
        <p:spPr>
          <a:xfrm>
            <a:off x="3047215" y="3136070"/>
            <a:ext cx="6094428" cy="373757"/>
          </a:xfrm>
          <a:prstGeom prst="rect">
            <a:avLst/>
          </a:prstGeom>
          <a:noFill/>
        </p:spPr>
        <p:txBody>
          <a:bodyPr wrap="square">
            <a:spAutoFit/>
          </a:bodyPr>
          <a:lstStyle/>
          <a:p>
            <a:pPr marL="0" marR="0" algn="just">
              <a:lnSpc>
                <a:spcPct val="107000"/>
              </a:lnSpc>
              <a:spcBef>
                <a:spcPts val="0"/>
              </a:spcBef>
              <a:spcAft>
                <a:spcPts val="800"/>
              </a:spcAft>
            </a:pPr>
            <a:r>
              <a:rPr lang="en-US" b="1" dirty="0">
                <a:solidFill>
                  <a:schemeClr val="bg1"/>
                </a:solidFill>
                <a:effectLst/>
                <a:latin typeface="Cambria" panose="02040503050406030204" pitchFamily="18" charset="0"/>
                <a:ea typeface="Calibri" panose="020F0502020204030204" pitchFamily="34" charset="0"/>
                <a:cs typeface="Mangal" panose="02040503050203030202" pitchFamily="18" charset="0"/>
              </a:rPr>
              <a:t>4.4 Faculty and Staff Matters</a:t>
            </a:r>
            <a:endParaRPr lang="en-US"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p:txBody>
      </p:sp>
      <p:sp>
        <p:nvSpPr>
          <p:cNvPr id="16" name="TextBox 15"/>
          <p:cNvSpPr txBox="1"/>
          <p:nvPr/>
        </p:nvSpPr>
        <p:spPr>
          <a:xfrm>
            <a:off x="564789" y="1206334"/>
            <a:ext cx="11386539" cy="954107"/>
          </a:xfrm>
          <a:prstGeom prst="rect">
            <a:avLst/>
          </a:prstGeom>
          <a:noFill/>
        </p:spPr>
        <p:txBody>
          <a:bodyPr wrap="square" rtlCol="0">
            <a:spAutoFit/>
          </a:bodyPr>
          <a:lstStyle/>
          <a:p>
            <a:r>
              <a:rPr lang="en-US" sz="2800" dirty="0" smtClean="0"/>
              <a:t>Find Tumor cluster (May be single chunk, multiple chunks)</a:t>
            </a:r>
          </a:p>
          <a:p>
            <a:r>
              <a:rPr lang="en-US" sz="2800" dirty="0" smtClean="0"/>
              <a:t>Find sub-regions within a tumor</a:t>
            </a:r>
            <a:endParaRPr lang="en-US" sz="2800" dirty="0"/>
          </a:p>
        </p:txBody>
      </p:sp>
      <p:pic>
        <p:nvPicPr>
          <p:cNvPr id="31746" name="Picture 2" descr="An improved hybrid classification of brain tumor MRI images based on  conglomeration feature extraction techniques | SpringerLin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7180" y="2733904"/>
            <a:ext cx="2678664" cy="1728423"/>
          </a:xfrm>
          <a:prstGeom prst="rect">
            <a:avLst/>
          </a:prstGeom>
          <a:noFill/>
          <a:extLst>
            <a:ext uri="{909E8E84-426E-40DD-AFC4-6F175D3DCCD1}">
              <a14:hiddenFill xmlns:a14="http://schemas.microsoft.com/office/drawing/2010/main">
                <a:solidFill>
                  <a:srgbClr val="FFFFFF"/>
                </a:solidFill>
              </a14:hiddenFill>
            </a:ext>
          </a:extLst>
        </p:spPr>
      </p:pic>
      <p:pic>
        <p:nvPicPr>
          <p:cNvPr id="31748" name="Picture 4" descr="https://www.researchgate.net/profile/Saima-Rathore/publication/323503123/figure/fig1/AS:602062819692546@1520554370617/Brain-tumor-segmentation-via-GLISTR-by-using-input-a-T1CE-b-T2-FALIR-c-T1-and_W640.jpg"/>
          <p:cNvPicPr>
            <a:picLocks noChangeAspect="1" noChangeArrowheads="1"/>
          </p:cNvPicPr>
          <p:nvPr/>
        </p:nvPicPr>
        <p:blipFill rotWithShape="1">
          <a:blip r:embed="rId5">
            <a:extLst>
              <a:ext uri="{28A0092B-C50C-407E-A947-70E740481C1C}">
                <a14:useLocalDpi xmlns:a14="http://schemas.microsoft.com/office/drawing/2010/main" val="0"/>
              </a:ext>
            </a:extLst>
          </a:blip>
          <a:srcRect l="14693" r="32009"/>
          <a:stretch/>
        </p:blipFill>
        <p:spPr bwMode="auto">
          <a:xfrm>
            <a:off x="7391432" y="2253994"/>
            <a:ext cx="2370914" cy="2780264"/>
          </a:xfrm>
          <a:prstGeom prst="rect">
            <a:avLst/>
          </a:prstGeom>
          <a:noFill/>
          <a:extLst>
            <a:ext uri="{909E8E84-426E-40DD-AFC4-6F175D3DCCD1}">
              <a14:hiddenFill xmlns:a14="http://schemas.microsoft.com/office/drawing/2010/main">
                <a:solidFill>
                  <a:srgbClr val="FFFFFF"/>
                </a:solidFill>
              </a14:hiddenFill>
            </a:ext>
          </a:extLst>
        </p:spPr>
      </p:pic>
      <p:pic>
        <p:nvPicPr>
          <p:cNvPr id="35842" name="Picture 2" descr="Breast Cancer and Metastasis to the Brain"/>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011504" y="2557327"/>
            <a:ext cx="142875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2895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logo with a blue and green design&#10;&#10;Description automatically generated">
            <a:extLst>
              <a:ext uri="{FF2B5EF4-FFF2-40B4-BE49-F238E27FC236}">
                <a16:creationId xmlns:a16="http://schemas.microsoft.com/office/drawing/2014/main" id="{CB2E3B9A-84DD-F547-3E5B-B66B2BE2DFC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3941" y="6288740"/>
            <a:ext cx="534533" cy="540000"/>
          </a:xfrm>
        </p:spPr>
      </p:pic>
      <p:pic>
        <p:nvPicPr>
          <p:cNvPr id="13" name="Picture 12" descr="A blue and white logo&#10;&#10;Description automatically generated">
            <a:extLst>
              <a:ext uri="{FF2B5EF4-FFF2-40B4-BE49-F238E27FC236}">
                <a16:creationId xmlns:a16="http://schemas.microsoft.com/office/drawing/2014/main" id="{197B6D35-0A60-34D8-7350-EC0D7D76DE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628059" y="6288740"/>
            <a:ext cx="540000" cy="540000"/>
          </a:xfrm>
          <a:prstGeom prst="rect">
            <a:avLst/>
          </a:prstGeom>
        </p:spPr>
      </p:pic>
      <p:grpSp>
        <p:nvGrpSpPr>
          <p:cNvPr id="2" name="Group 1">
            <a:extLst>
              <a:ext uri="{FF2B5EF4-FFF2-40B4-BE49-F238E27FC236}">
                <a16:creationId xmlns:a16="http://schemas.microsoft.com/office/drawing/2014/main" id="{60382C53-0AC2-0C1C-8441-2FF47CB01405}"/>
              </a:ext>
            </a:extLst>
          </p:cNvPr>
          <p:cNvGrpSpPr/>
          <p:nvPr/>
        </p:nvGrpSpPr>
        <p:grpSpPr>
          <a:xfrm>
            <a:off x="23940" y="-1"/>
            <a:ext cx="12096277" cy="1112781"/>
            <a:chOff x="0" y="0"/>
            <a:chExt cx="12192000" cy="1008000"/>
          </a:xfrm>
        </p:grpSpPr>
        <p:sp>
          <p:nvSpPr>
            <p:cNvPr id="14" name="Rectangle 13">
              <a:extLst>
                <a:ext uri="{FF2B5EF4-FFF2-40B4-BE49-F238E27FC236}">
                  <a16:creationId xmlns:a16="http://schemas.microsoft.com/office/drawing/2014/main" id="{4ED3BF48-B0B7-0CD8-DAA9-7708E3928839}"/>
                </a:ext>
              </a:extLst>
            </p:cNvPr>
            <p:cNvSpPr/>
            <p:nvPr/>
          </p:nvSpPr>
          <p:spPr>
            <a:xfrm>
              <a:off x="0" y="0"/>
              <a:ext cx="12192000" cy="900000"/>
            </a:xfrm>
            <a:prstGeom prst="rect">
              <a:avLst/>
            </a:prstGeom>
            <a:solidFill>
              <a:srgbClr val="5587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47945431-314A-D0EA-DE2A-E9CAC16F5483}"/>
                </a:ext>
              </a:extLst>
            </p:cNvPr>
            <p:cNvSpPr/>
            <p:nvPr/>
          </p:nvSpPr>
          <p:spPr>
            <a:xfrm>
              <a:off x="0" y="900000"/>
              <a:ext cx="12192000" cy="108000"/>
            </a:xfrm>
            <a:prstGeom prst="rect">
              <a:avLst/>
            </a:prstGeom>
            <a:solidFill>
              <a:srgbClr val="86C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 name="Title 1">
            <a:extLst>
              <a:ext uri="{FF2B5EF4-FFF2-40B4-BE49-F238E27FC236}">
                <a16:creationId xmlns:a16="http://schemas.microsoft.com/office/drawing/2014/main" id="{01CB1B04-9D91-9129-9747-55103BEDCADD}"/>
              </a:ext>
            </a:extLst>
          </p:cNvPr>
          <p:cNvSpPr txBox="1">
            <a:spLocks/>
          </p:cNvSpPr>
          <p:nvPr/>
        </p:nvSpPr>
        <p:spPr>
          <a:xfrm>
            <a:off x="23940" y="-212782"/>
            <a:ext cx="121680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algn="ctr">
              <a:lnSpc>
                <a:spcPct val="107000"/>
              </a:lnSpc>
              <a:spcBef>
                <a:spcPts val="0"/>
              </a:spcBef>
              <a:spcAft>
                <a:spcPts val="800"/>
              </a:spcAft>
            </a:pPr>
            <a:r>
              <a:rPr lang="en-US" b="1" dirty="0" smtClean="0">
                <a:solidFill>
                  <a:schemeClr val="bg1"/>
                </a:solidFill>
                <a:latin typeface="+mn-lt"/>
                <a:ea typeface="Calibri" panose="020F0502020204030204" pitchFamily="34" charset="0"/>
                <a:cs typeface="Mangal" panose="02040503050203030202" pitchFamily="18" charset="0"/>
              </a:rPr>
              <a:t>Course - Outline</a:t>
            </a:r>
            <a:endParaRPr lang="en-US" dirty="0">
              <a:solidFill>
                <a:schemeClr val="bg1"/>
              </a:solidFill>
              <a:effectLst/>
              <a:latin typeface="+mn-lt"/>
              <a:ea typeface="Calibri" panose="020F0502020204030204" pitchFamily="34" charset="0"/>
              <a:cs typeface="Mangal" panose="02040503050203030202" pitchFamily="18" charset="0"/>
            </a:endParaRPr>
          </a:p>
        </p:txBody>
      </p:sp>
      <p:sp>
        <p:nvSpPr>
          <p:cNvPr id="7" name="TextBox 6">
            <a:extLst>
              <a:ext uri="{FF2B5EF4-FFF2-40B4-BE49-F238E27FC236}">
                <a16:creationId xmlns:a16="http://schemas.microsoft.com/office/drawing/2014/main" id="{0A103CAC-D7E4-40D5-E07E-0250FF08E216}"/>
              </a:ext>
            </a:extLst>
          </p:cNvPr>
          <p:cNvSpPr txBox="1"/>
          <p:nvPr/>
        </p:nvSpPr>
        <p:spPr>
          <a:xfrm>
            <a:off x="3047215" y="3136070"/>
            <a:ext cx="6094428" cy="373757"/>
          </a:xfrm>
          <a:prstGeom prst="rect">
            <a:avLst/>
          </a:prstGeom>
          <a:noFill/>
        </p:spPr>
        <p:txBody>
          <a:bodyPr wrap="square">
            <a:spAutoFit/>
          </a:bodyPr>
          <a:lstStyle/>
          <a:p>
            <a:pPr marL="0" marR="0" algn="just">
              <a:lnSpc>
                <a:spcPct val="107000"/>
              </a:lnSpc>
              <a:spcBef>
                <a:spcPts val="0"/>
              </a:spcBef>
              <a:spcAft>
                <a:spcPts val="800"/>
              </a:spcAft>
            </a:pPr>
            <a:r>
              <a:rPr lang="en-US" b="1" dirty="0">
                <a:solidFill>
                  <a:schemeClr val="bg1"/>
                </a:solidFill>
                <a:effectLst/>
                <a:latin typeface="Cambria" panose="02040503050406030204" pitchFamily="18" charset="0"/>
                <a:ea typeface="Calibri" panose="020F0502020204030204" pitchFamily="34" charset="0"/>
                <a:cs typeface="Mangal" panose="02040503050203030202" pitchFamily="18" charset="0"/>
              </a:rPr>
              <a:t>4.4 Faculty and Staff Matters</a:t>
            </a:r>
            <a:endParaRPr lang="en-US"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p:txBody>
      </p:sp>
      <p:sp>
        <p:nvSpPr>
          <p:cNvPr id="6" name="TextBox 5"/>
          <p:cNvSpPr txBox="1"/>
          <p:nvPr/>
        </p:nvSpPr>
        <p:spPr>
          <a:xfrm>
            <a:off x="474690" y="1043439"/>
            <a:ext cx="11075626" cy="4801314"/>
          </a:xfrm>
          <a:prstGeom prst="rect">
            <a:avLst/>
          </a:prstGeom>
          <a:noFill/>
        </p:spPr>
        <p:txBody>
          <a:bodyPr wrap="square" rtlCol="0">
            <a:spAutoFit/>
          </a:bodyPr>
          <a:lstStyle/>
          <a:p>
            <a:r>
              <a:rPr lang="en-IN" sz="2400" dirty="0" smtClean="0"/>
              <a:t>Lec1, </a:t>
            </a:r>
            <a:r>
              <a:rPr lang="en-IN" sz="2400" dirty="0" err="1" smtClean="0"/>
              <a:t>Lec</a:t>
            </a:r>
            <a:r>
              <a:rPr lang="en-IN" sz="2400" dirty="0" smtClean="0"/>
              <a:t> 2: Neuroimaging </a:t>
            </a:r>
            <a:r>
              <a:rPr lang="en-IN" sz="2400" dirty="0"/>
              <a:t>data types </a:t>
            </a:r>
            <a:r>
              <a:rPr lang="en-IN" sz="2400" dirty="0" smtClean="0"/>
              <a:t>(# of hrs ~ 4)</a:t>
            </a:r>
          </a:p>
          <a:p>
            <a:endParaRPr lang="en-IN" sz="2400" dirty="0"/>
          </a:p>
          <a:p>
            <a:r>
              <a:rPr lang="en-IN" sz="2400" dirty="0"/>
              <a:t>- </a:t>
            </a:r>
            <a:r>
              <a:rPr lang="en-IN" sz="2400" dirty="0" smtClean="0"/>
              <a:t> EEG</a:t>
            </a:r>
            <a:r>
              <a:rPr lang="en-IN" sz="2400" dirty="0"/>
              <a:t>, MEG, </a:t>
            </a:r>
            <a:r>
              <a:rPr lang="en-IN" sz="2400" dirty="0" err="1"/>
              <a:t>sMRI</a:t>
            </a:r>
            <a:r>
              <a:rPr lang="en-IN" sz="2400" dirty="0"/>
              <a:t>, fMRI, Diffusion weighted MRI, PET, Infra-red spectroscopy</a:t>
            </a:r>
          </a:p>
          <a:p>
            <a:r>
              <a:rPr lang="en-IN" sz="2400" dirty="0"/>
              <a:t>- </a:t>
            </a:r>
            <a:r>
              <a:rPr lang="en-IN" sz="2400" dirty="0" smtClean="0"/>
              <a:t> Objectives </a:t>
            </a:r>
            <a:r>
              <a:rPr lang="en-IN" sz="2400" dirty="0"/>
              <a:t>of the </a:t>
            </a:r>
            <a:r>
              <a:rPr lang="en-IN" sz="2400" dirty="0" smtClean="0"/>
              <a:t>study – 3 Case studies (EEG, </a:t>
            </a:r>
            <a:r>
              <a:rPr lang="en-IN" sz="2400" dirty="0" err="1" smtClean="0"/>
              <a:t>sMRI</a:t>
            </a:r>
            <a:r>
              <a:rPr lang="en-IN" sz="2400" dirty="0" smtClean="0"/>
              <a:t>, fMRI)</a:t>
            </a:r>
            <a:endParaRPr lang="en-IN" sz="2400" dirty="0"/>
          </a:p>
          <a:p>
            <a:r>
              <a:rPr lang="en-IN" sz="2400" dirty="0" smtClean="0"/>
              <a:t>   Tutorial </a:t>
            </a:r>
            <a:r>
              <a:rPr lang="en-IN" sz="2400" dirty="0"/>
              <a:t>#</a:t>
            </a:r>
            <a:r>
              <a:rPr lang="en-IN" sz="2400" dirty="0" smtClean="0"/>
              <a:t>1 (</a:t>
            </a:r>
            <a:r>
              <a:rPr lang="en-IN" sz="2400" dirty="0"/>
              <a:t>Reading and Visualization of data in </a:t>
            </a:r>
            <a:r>
              <a:rPr lang="en-IN" sz="2400" dirty="0" smtClean="0"/>
              <a:t>Python)</a:t>
            </a:r>
          </a:p>
          <a:p>
            <a:endParaRPr lang="en-IN" dirty="0"/>
          </a:p>
          <a:p>
            <a:r>
              <a:rPr lang="en-IN" sz="2400" dirty="0" smtClean="0"/>
              <a:t>Lec3, Lec4 : ML </a:t>
            </a:r>
            <a:r>
              <a:rPr lang="en-IN" sz="2400" dirty="0"/>
              <a:t>basics (# of hrs ~ 3</a:t>
            </a:r>
            <a:r>
              <a:rPr lang="en-IN" sz="2400" dirty="0" smtClean="0"/>
              <a:t>)</a:t>
            </a:r>
            <a:endParaRPr lang="en-IN" sz="2400" dirty="0"/>
          </a:p>
          <a:p>
            <a:endParaRPr lang="en-IN" sz="2400" dirty="0"/>
          </a:p>
          <a:p>
            <a:r>
              <a:rPr lang="en-IN" sz="2400" dirty="0"/>
              <a:t>- ERM framework</a:t>
            </a:r>
          </a:p>
          <a:p>
            <a:r>
              <a:rPr lang="en-IN" sz="2400" dirty="0"/>
              <a:t>- Learning theory</a:t>
            </a:r>
          </a:p>
          <a:p>
            <a:r>
              <a:rPr lang="en-IN" sz="2400" dirty="0"/>
              <a:t>- Gaussian Distribution</a:t>
            </a:r>
          </a:p>
          <a:p>
            <a:r>
              <a:rPr lang="en-IN" sz="2400" dirty="0"/>
              <a:t>- </a:t>
            </a:r>
            <a:r>
              <a:rPr lang="en-IN" sz="2400" dirty="0" err="1"/>
              <a:t>Hoeffding’s</a:t>
            </a:r>
            <a:r>
              <a:rPr lang="en-IN" sz="2400" dirty="0"/>
              <a:t> inequality</a:t>
            </a:r>
          </a:p>
          <a:p>
            <a:r>
              <a:rPr lang="en-IN" sz="2400" dirty="0"/>
              <a:t>- Tutorial #</a:t>
            </a:r>
            <a:r>
              <a:rPr lang="en-IN" sz="2400" dirty="0" smtClean="0"/>
              <a:t>2 (</a:t>
            </a:r>
            <a:r>
              <a:rPr lang="en-IN" sz="2400" dirty="0"/>
              <a:t>Generation of Simulated data from different probability distributions</a:t>
            </a:r>
            <a:r>
              <a:rPr lang="en-IN" sz="2400" dirty="0" smtClean="0"/>
              <a:t>)</a:t>
            </a:r>
            <a:endParaRPr lang="en-IN" sz="2400" dirty="0"/>
          </a:p>
        </p:txBody>
      </p:sp>
    </p:spTree>
    <p:extLst>
      <p:ext uri="{BB962C8B-B14F-4D97-AF65-F5344CB8AC3E}">
        <p14:creationId xmlns:p14="http://schemas.microsoft.com/office/powerpoint/2010/main" val="33575335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logo with a blue and green design&#10;&#10;Description automatically generated">
            <a:extLst>
              <a:ext uri="{FF2B5EF4-FFF2-40B4-BE49-F238E27FC236}">
                <a16:creationId xmlns:a16="http://schemas.microsoft.com/office/drawing/2014/main" id="{CB2E3B9A-84DD-F547-3E5B-B66B2BE2DFC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3941" y="6288740"/>
            <a:ext cx="534533" cy="540000"/>
          </a:xfrm>
        </p:spPr>
      </p:pic>
      <p:pic>
        <p:nvPicPr>
          <p:cNvPr id="13" name="Picture 12" descr="A blue and white logo&#10;&#10;Description automatically generated">
            <a:extLst>
              <a:ext uri="{FF2B5EF4-FFF2-40B4-BE49-F238E27FC236}">
                <a16:creationId xmlns:a16="http://schemas.microsoft.com/office/drawing/2014/main" id="{197B6D35-0A60-34D8-7350-EC0D7D76DE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628059" y="6288740"/>
            <a:ext cx="540000" cy="540000"/>
          </a:xfrm>
          <a:prstGeom prst="rect">
            <a:avLst/>
          </a:prstGeom>
        </p:spPr>
      </p:pic>
      <p:grpSp>
        <p:nvGrpSpPr>
          <p:cNvPr id="2" name="Group 1">
            <a:extLst>
              <a:ext uri="{FF2B5EF4-FFF2-40B4-BE49-F238E27FC236}">
                <a16:creationId xmlns:a16="http://schemas.microsoft.com/office/drawing/2014/main" id="{60382C53-0AC2-0C1C-8441-2FF47CB01405}"/>
              </a:ext>
            </a:extLst>
          </p:cNvPr>
          <p:cNvGrpSpPr/>
          <p:nvPr/>
        </p:nvGrpSpPr>
        <p:grpSpPr>
          <a:xfrm>
            <a:off x="23940" y="-1"/>
            <a:ext cx="12096277" cy="1112781"/>
            <a:chOff x="0" y="0"/>
            <a:chExt cx="12192000" cy="1008000"/>
          </a:xfrm>
        </p:grpSpPr>
        <p:sp>
          <p:nvSpPr>
            <p:cNvPr id="14" name="Rectangle 13">
              <a:extLst>
                <a:ext uri="{FF2B5EF4-FFF2-40B4-BE49-F238E27FC236}">
                  <a16:creationId xmlns:a16="http://schemas.microsoft.com/office/drawing/2014/main" id="{4ED3BF48-B0B7-0CD8-DAA9-7708E3928839}"/>
                </a:ext>
              </a:extLst>
            </p:cNvPr>
            <p:cNvSpPr/>
            <p:nvPr/>
          </p:nvSpPr>
          <p:spPr>
            <a:xfrm>
              <a:off x="0" y="0"/>
              <a:ext cx="12192000" cy="900000"/>
            </a:xfrm>
            <a:prstGeom prst="rect">
              <a:avLst/>
            </a:prstGeom>
            <a:solidFill>
              <a:srgbClr val="5587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47945431-314A-D0EA-DE2A-E9CAC16F5483}"/>
                </a:ext>
              </a:extLst>
            </p:cNvPr>
            <p:cNvSpPr/>
            <p:nvPr/>
          </p:nvSpPr>
          <p:spPr>
            <a:xfrm>
              <a:off x="0" y="900000"/>
              <a:ext cx="12192000" cy="108000"/>
            </a:xfrm>
            <a:prstGeom prst="rect">
              <a:avLst/>
            </a:prstGeom>
            <a:solidFill>
              <a:srgbClr val="86C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 name="Title 1">
            <a:extLst>
              <a:ext uri="{FF2B5EF4-FFF2-40B4-BE49-F238E27FC236}">
                <a16:creationId xmlns:a16="http://schemas.microsoft.com/office/drawing/2014/main" id="{01CB1B04-9D91-9129-9747-55103BEDCADD}"/>
              </a:ext>
            </a:extLst>
          </p:cNvPr>
          <p:cNvSpPr txBox="1">
            <a:spLocks/>
          </p:cNvSpPr>
          <p:nvPr/>
        </p:nvSpPr>
        <p:spPr>
          <a:xfrm>
            <a:off x="23940" y="-212782"/>
            <a:ext cx="121680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algn="ctr">
              <a:lnSpc>
                <a:spcPct val="107000"/>
              </a:lnSpc>
              <a:spcBef>
                <a:spcPts val="0"/>
              </a:spcBef>
              <a:spcAft>
                <a:spcPts val="800"/>
              </a:spcAft>
            </a:pPr>
            <a:r>
              <a:rPr lang="en-US" b="1" dirty="0" smtClean="0">
                <a:solidFill>
                  <a:schemeClr val="bg1"/>
                </a:solidFill>
                <a:latin typeface="+mn-lt"/>
                <a:ea typeface="Calibri" panose="020F0502020204030204" pitchFamily="34" charset="0"/>
                <a:cs typeface="Mangal" panose="02040503050203030202" pitchFamily="18" charset="0"/>
              </a:rPr>
              <a:t>Dimensionality Reduction</a:t>
            </a:r>
            <a:endParaRPr lang="en-US" dirty="0">
              <a:solidFill>
                <a:schemeClr val="bg1"/>
              </a:solidFill>
              <a:effectLst/>
              <a:latin typeface="+mn-lt"/>
              <a:ea typeface="Calibri" panose="020F0502020204030204" pitchFamily="34" charset="0"/>
              <a:cs typeface="Mangal" panose="02040503050203030202" pitchFamily="18" charset="0"/>
            </a:endParaRPr>
          </a:p>
        </p:txBody>
      </p:sp>
      <p:sp>
        <p:nvSpPr>
          <p:cNvPr id="7" name="TextBox 6">
            <a:extLst>
              <a:ext uri="{FF2B5EF4-FFF2-40B4-BE49-F238E27FC236}">
                <a16:creationId xmlns:a16="http://schemas.microsoft.com/office/drawing/2014/main" id="{0A103CAC-D7E4-40D5-E07E-0250FF08E216}"/>
              </a:ext>
            </a:extLst>
          </p:cNvPr>
          <p:cNvSpPr txBox="1"/>
          <p:nvPr/>
        </p:nvSpPr>
        <p:spPr>
          <a:xfrm>
            <a:off x="3047215" y="3136070"/>
            <a:ext cx="6094428" cy="373757"/>
          </a:xfrm>
          <a:prstGeom prst="rect">
            <a:avLst/>
          </a:prstGeom>
          <a:noFill/>
        </p:spPr>
        <p:txBody>
          <a:bodyPr wrap="square">
            <a:spAutoFit/>
          </a:bodyPr>
          <a:lstStyle/>
          <a:p>
            <a:pPr marL="0" marR="0" algn="just">
              <a:lnSpc>
                <a:spcPct val="107000"/>
              </a:lnSpc>
              <a:spcBef>
                <a:spcPts val="0"/>
              </a:spcBef>
              <a:spcAft>
                <a:spcPts val="800"/>
              </a:spcAft>
            </a:pPr>
            <a:r>
              <a:rPr lang="en-US" b="1" dirty="0">
                <a:solidFill>
                  <a:schemeClr val="bg1"/>
                </a:solidFill>
                <a:effectLst/>
                <a:latin typeface="Cambria" panose="02040503050406030204" pitchFamily="18" charset="0"/>
                <a:ea typeface="Calibri" panose="020F0502020204030204" pitchFamily="34" charset="0"/>
                <a:cs typeface="Mangal" panose="02040503050203030202" pitchFamily="18" charset="0"/>
              </a:rPr>
              <a:t>4.4 Faculty and Staff Matters</a:t>
            </a:r>
            <a:endParaRPr lang="en-US"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p:txBody>
      </p:sp>
      <p:sp>
        <p:nvSpPr>
          <p:cNvPr id="16" name="TextBox 15"/>
          <p:cNvSpPr txBox="1"/>
          <p:nvPr/>
        </p:nvSpPr>
        <p:spPr>
          <a:xfrm>
            <a:off x="564789" y="1206334"/>
            <a:ext cx="11386539" cy="5693866"/>
          </a:xfrm>
          <a:prstGeom prst="rect">
            <a:avLst/>
          </a:prstGeom>
          <a:noFill/>
        </p:spPr>
        <p:txBody>
          <a:bodyPr wrap="square" rtlCol="0">
            <a:spAutoFit/>
          </a:bodyPr>
          <a:lstStyle/>
          <a:p>
            <a:r>
              <a:rPr lang="en-US" sz="2800" dirty="0" smtClean="0"/>
              <a:t>Most Popular technique – PCA</a:t>
            </a:r>
          </a:p>
          <a:p>
            <a:endParaRPr lang="en-US" sz="2800" dirty="0"/>
          </a:p>
          <a:p>
            <a:r>
              <a:rPr lang="en-US" sz="2800" dirty="0" smtClean="0"/>
              <a:t>What does “Dimensionality Reduction mean” ?</a:t>
            </a:r>
          </a:p>
          <a:p>
            <a:endParaRPr lang="en-US" sz="2800" dirty="0"/>
          </a:p>
          <a:p>
            <a:r>
              <a:rPr lang="en-US" sz="2800" dirty="0" smtClean="0"/>
              <a:t>Data Dimension involved when we consider brain volumes</a:t>
            </a:r>
          </a:p>
          <a:p>
            <a:endParaRPr lang="en-US" sz="2800" dirty="0"/>
          </a:p>
          <a:p>
            <a:r>
              <a:rPr lang="en-US" sz="2800" dirty="0" smtClean="0"/>
              <a:t>Structural brain volume: 256 x 256 x 100</a:t>
            </a:r>
          </a:p>
          <a:p>
            <a:endParaRPr lang="en-US" sz="2800" dirty="0"/>
          </a:p>
          <a:p>
            <a:r>
              <a:rPr lang="en-US" sz="2800" dirty="0" smtClean="0"/>
              <a:t>fMRI time series: 128 x 128 x 100 x 200</a:t>
            </a:r>
          </a:p>
          <a:p>
            <a:endParaRPr lang="en-US" sz="2800" dirty="0"/>
          </a:p>
          <a:p>
            <a:r>
              <a:rPr lang="en-US" sz="2800" dirty="0" smtClean="0"/>
              <a:t>Available instances will be ~ 50</a:t>
            </a:r>
          </a:p>
          <a:p>
            <a:endParaRPr lang="en-US" sz="2800" dirty="0"/>
          </a:p>
          <a:p>
            <a:r>
              <a:rPr lang="en-US" sz="2800" dirty="0" smtClean="0"/>
              <a:t>Number of Data instances &lt;&lt; Data dimension</a:t>
            </a:r>
          </a:p>
        </p:txBody>
      </p:sp>
    </p:spTree>
    <p:extLst>
      <p:ext uri="{BB962C8B-B14F-4D97-AF65-F5344CB8AC3E}">
        <p14:creationId xmlns:p14="http://schemas.microsoft.com/office/powerpoint/2010/main" val="453630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logo with a blue and green design&#10;&#10;Description automatically generated">
            <a:extLst>
              <a:ext uri="{FF2B5EF4-FFF2-40B4-BE49-F238E27FC236}">
                <a16:creationId xmlns:a16="http://schemas.microsoft.com/office/drawing/2014/main" id="{CB2E3B9A-84DD-F547-3E5B-B66B2BE2DFC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3941" y="6288740"/>
            <a:ext cx="534533" cy="540000"/>
          </a:xfrm>
        </p:spPr>
      </p:pic>
      <p:pic>
        <p:nvPicPr>
          <p:cNvPr id="13" name="Picture 12" descr="A blue and white logo&#10;&#10;Description automatically generated">
            <a:extLst>
              <a:ext uri="{FF2B5EF4-FFF2-40B4-BE49-F238E27FC236}">
                <a16:creationId xmlns:a16="http://schemas.microsoft.com/office/drawing/2014/main" id="{197B6D35-0A60-34D8-7350-EC0D7D76DE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628059" y="6288740"/>
            <a:ext cx="540000" cy="540000"/>
          </a:xfrm>
          <a:prstGeom prst="rect">
            <a:avLst/>
          </a:prstGeom>
        </p:spPr>
      </p:pic>
      <p:grpSp>
        <p:nvGrpSpPr>
          <p:cNvPr id="2" name="Group 1">
            <a:extLst>
              <a:ext uri="{FF2B5EF4-FFF2-40B4-BE49-F238E27FC236}">
                <a16:creationId xmlns:a16="http://schemas.microsoft.com/office/drawing/2014/main" id="{60382C53-0AC2-0C1C-8441-2FF47CB01405}"/>
              </a:ext>
            </a:extLst>
          </p:cNvPr>
          <p:cNvGrpSpPr/>
          <p:nvPr/>
        </p:nvGrpSpPr>
        <p:grpSpPr>
          <a:xfrm>
            <a:off x="23940" y="-1"/>
            <a:ext cx="12096277" cy="1112781"/>
            <a:chOff x="0" y="0"/>
            <a:chExt cx="12192000" cy="1008000"/>
          </a:xfrm>
        </p:grpSpPr>
        <p:sp>
          <p:nvSpPr>
            <p:cNvPr id="14" name="Rectangle 13">
              <a:extLst>
                <a:ext uri="{FF2B5EF4-FFF2-40B4-BE49-F238E27FC236}">
                  <a16:creationId xmlns:a16="http://schemas.microsoft.com/office/drawing/2014/main" id="{4ED3BF48-B0B7-0CD8-DAA9-7708E3928839}"/>
                </a:ext>
              </a:extLst>
            </p:cNvPr>
            <p:cNvSpPr/>
            <p:nvPr/>
          </p:nvSpPr>
          <p:spPr>
            <a:xfrm>
              <a:off x="0" y="0"/>
              <a:ext cx="12192000" cy="900000"/>
            </a:xfrm>
            <a:prstGeom prst="rect">
              <a:avLst/>
            </a:prstGeom>
            <a:solidFill>
              <a:srgbClr val="5587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47945431-314A-D0EA-DE2A-E9CAC16F5483}"/>
                </a:ext>
              </a:extLst>
            </p:cNvPr>
            <p:cNvSpPr/>
            <p:nvPr/>
          </p:nvSpPr>
          <p:spPr>
            <a:xfrm>
              <a:off x="0" y="900000"/>
              <a:ext cx="12192000" cy="108000"/>
            </a:xfrm>
            <a:prstGeom prst="rect">
              <a:avLst/>
            </a:prstGeom>
            <a:solidFill>
              <a:srgbClr val="86C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 name="Title 1">
            <a:extLst>
              <a:ext uri="{FF2B5EF4-FFF2-40B4-BE49-F238E27FC236}">
                <a16:creationId xmlns:a16="http://schemas.microsoft.com/office/drawing/2014/main" id="{01CB1B04-9D91-9129-9747-55103BEDCADD}"/>
              </a:ext>
            </a:extLst>
          </p:cNvPr>
          <p:cNvSpPr txBox="1">
            <a:spLocks/>
          </p:cNvSpPr>
          <p:nvPr/>
        </p:nvSpPr>
        <p:spPr>
          <a:xfrm>
            <a:off x="23940" y="-212782"/>
            <a:ext cx="121680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algn="ctr">
              <a:lnSpc>
                <a:spcPct val="107000"/>
              </a:lnSpc>
              <a:spcBef>
                <a:spcPts val="0"/>
              </a:spcBef>
              <a:spcAft>
                <a:spcPts val="800"/>
              </a:spcAft>
            </a:pPr>
            <a:r>
              <a:rPr lang="en-US" b="1" dirty="0" smtClean="0">
                <a:solidFill>
                  <a:schemeClr val="bg1"/>
                </a:solidFill>
                <a:latin typeface="+mn-lt"/>
                <a:ea typeface="Calibri" panose="020F0502020204030204" pitchFamily="34" charset="0"/>
                <a:cs typeface="Mangal" panose="02040503050203030202" pitchFamily="18" charset="0"/>
              </a:rPr>
              <a:t>Dimensionality Reduction</a:t>
            </a:r>
            <a:endParaRPr lang="en-US" dirty="0">
              <a:solidFill>
                <a:schemeClr val="bg1"/>
              </a:solidFill>
              <a:effectLst/>
              <a:latin typeface="+mn-lt"/>
              <a:ea typeface="Calibri" panose="020F0502020204030204" pitchFamily="34" charset="0"/>
              <a:cs typeface="Mangal" panose="02040503050203030202" pitchFamily="18" charset="0"/>
            </a:endParaRPr>
          </a:p>
        </p:txBody>
      </p:sp>
      <p:sp>
        <p:nvSpPr>
          <p:cNvPr id="7" name="TextBox 6">
            <a:extLst>
              <a:ext uri="{FF2B5EF4-FFF2-40B4-BE49-F238E27FC236}">
                <a16:creationId xmlns:a16="http://schemas.microsoft.com/office/drawing/2014/main" id="{0A103CAC-D7E4-40D5-E07E-0250FF08E216}"/>
              </a:ext>
            </a:extLst>
          </p:cNvPr>
          <p:cNvSpPr txBox="1"/>
          <p:nvPr/>
        </p:nvSpPr>
        <p:spPr>
          <a:xfrm>
            <a:off x="3047215" y="3136070"/>
            <a:ext cx="6094428" cy="373757"/>
          </a:xfrm>
          <a:prstGeom prst="rect">
            <a:avLst/>
          </a:prstGeom>
          <a:noFill/>
        </p:spPr>
        <p:txBody>
          <a:bodyPr wrap="square">
            <a:spAutoFit/>
          </a:bodyPr>
          <a:lstStyle/>
          <a:p>
            <a:pPr marL="0" marR="0" algn="just">
              <a:lnSpc>
                <a:spcPct val="107000"/>
              </a:lnSpc>
              <a:spcBef>
                <a:spcPts val="0"/>
              </a:spcBef>
              <a:spcAft>
                <a:spcPts val="800"/>
              </a:spcAft>
            </a:pPr>
            <a:r>
              <a:rPr lang="en-US" b="1" dirty="0">
                <a:solidFill>
                  <a:schemeClr val="bg1"/>
                </a:solidFill>
                <a:effectLst/>
                <a:latin typeface="Cambria" panose="02040503050406030204" pitchFamily="18" charset="0"/>
                <a:ea typeface="Calibri" panose="020F0502020204030204" pitchFamily="34" charset="0"/>
                <a:cs typeface="Mangal" panose="02040503050203030202" pitchFamily="18" charset="0"/>
              </a:rPr>
              <a:t>4.4 Faculty and Staff Matters</a:t>
            </a:r>
            <a:endParaRPr lang="en-US"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p:txBody>
      </p:sp>
      <p:sp>
        <p:nvSpPr>
          <p:cNvPr id="16" name="TextBox 15"/>
          <p:cNvSpPr txBox="1"/>
          <p:nvPr/>
        </p:nvSpPr>
        <p:spPr>
          <a:xfrm>
            <a:off x="511520" y="1325562"/>
            <a:ext cx="11386539" cy="3970318"/>
          </a:xfrm>
          <a:prstGeom prst="rect">
            <a:avLst/>
          </a:prstGeom>
          <a:noFill/>
        </p:spPr>
        <p:txBody>
          <a:bodyPr wrap="square" rtlCol="0">
            <a:spAutoFit/>
          </a:bodyPr>
          <a:lstStyle/>
          <a:p>
            <a:r>
              <a:rPr lang="en-US" sz="2800" dirty="0" smtClean="0"/>
              <a:t>Most ML algorithms are suited for </a:t>
            </a:r>
          </a:p>
          <a:p>
            <a:endParaRPr lang="en-US" sz="2800" dirty="0"/>
          </a:p>
          <a:p>
            <a:r>
              <a:rPr lang="en-US" sz="2800" dirty="0" smtClean="0"/>
              <a:t>Number of Data instances &gt;&gt; Data dimension</a:t>
            </a:r>
          </a:p>
          <a:p>
            <a:endParaRPr lang="en-US" sz="2800" dirty="0"/>
          </a:p>
          <a:p>
            <a:r>
              <a:rPr lang="en-US" sz="2800" dirty="0" smtClean="0"/>
              <a:t>Besides, intuitive understanding, computation feasibility, memory requirements are “</a:t>
            </a:r>
            <a:r>
              <a:rPr lang="en-US" sz="2800" dirty="0" err="1" smtClean="0"/>
              <a:t>Managable</a:t>
            </a:r>
            <a:r>
              <a:rPr lang="en-US" sz="2800" dirty="0" smtClean="0"/>
              <a:t>” when </a:t>
            </a:r>
            <a:r>
              <a:rPr lang="en-US" sz="2800" dirty="0"/>
              <a:t>Data </a:t>
            </a:r>
            <a:r>
              <a:rPr lang="en-US" sz="2800" dirty="0" smtClean="0"/>
              <a:t>dimension is lower</a:t>
            </a:r>
          </a:p>
          <a:p>
            <a:endParaRPr lang="en-US" sz="2800" dirty="0"/>
          </a:p>
          <a:p>
            <a:r>
              <a:rPr lang="en-US" sz="2800" dirty="0" smtClean="0"/>
              <a:t>So, even if we don’t have any annotated data, it is possible to perform “Dimensionality Reduction” – Example of “Unsupervised” learning</a:t>
            </a:r>
          </a:p>
        </p:txBody>
      </p:sp>
    </p:spTree>
    <p:extLst>
      <p:ext uri="{BB962C8B-B14F-4D97-AF65-F5344CB8AC3E}">
        <p14:creationId xmlns:p14="http://schemas.microsoft.com/office/powerpoint/2010/main" val="140892772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logo with a blue and green design&#10;&#10;Description automatically generated">
            <a:extLst>
              <a:ext uri="{FF2B5EF4-FFF2-40B4-BE49-F238E27FC236}">
                <a16:creationId xmlns:a16="http://schemas.microsoft.com/office/drawing/2014/main" id="{CB2E3B9A-84DD-F547-3E5B-B66B2BE2DFC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3941" y="6288740"/>
            <a:ext cx="534533" cy="540000"/>
          </a:xfrm>
        </p:spPr>
      </p:pic>
      <p:pic>
        <p:nvPicPr>
          <p:cNvPr id="13" name="Picture 12" descr="A blue and white logo&#10;&#10;Description automatically generated">
            <a:extLst>
              <a:ext uri="{FF2B5EF4-FFF2-40B4-BE49-F238E27FC236}">
                <a16:creationId xmlns:a16="http://schemas.microsoft.com/office/drawing/2014/main" id="{197B6D35-0A60-34D8-7350-EC0D7D76DE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628059" y="6288740"/>
            <a:ext cx="540000" cy="540000"/>
          </a:xfrm>
          <a:prstGeom prst="rect">
            <a:avLst/>
          </a:prstGeom>
        </p:spPr>
      </p:pic>
      <p:grpSp>
        <p:nvGrpSpPr>
          <p:cNvPr id="2" name="Group 1">
            <a:extLst>
              <a:ext uri="{FF2B5EF4-FFF2-40B4-BE49-F238E27FC236}">
                <a16:creationId xmlns:a16="http://schemas.microsoft.com/office/drawing/2014/main" id="{60382C53-0AC2-0C1C-8441-2FF47CB01405}"/>
              </a:ext>
            </a:extLst>
          </p:cNvPr>
          <p:cNvGrpSpPr/>
          <p:nvPr/>
        </p:nvGrpSpPr>
        <p:grpSpPr>
          <a:xfrm>
            <a:off x="23940" y="-1"/>
            <a:ext cx="12096277" cy="1112781"/>
            <a:chOff x="0" y="0"/>
            <a:chExt cx="12192000" cy="1008000"/>
          </a:xfrm>
        </p:grpSpPr>
        <p:sp>
          <p:nvSpPr>
            <p:cNvPr id="14" name="Rectangle 13">
              <a:extLst>
                <a:ext uri="{FF2B5EF4-FFF2-40B4-BE49-F238E27FC236}">
                  <a16:creationId xmlns:a16="http://schemas.microsoft.com/office/drawing/2014/main" id="{4ED3BF48-B0B7-0CD8-DAA9-7708E3928839}"/>
                </a:ext>
              </a:extLst>
            </p:cNvPr>
            <p:cNvSpPr/>
            <p:nvPr/>
          </p:nvSpPr>
          <p:spPr>
            <a:xfrm>
              <a:off x="0" y="0"/>
              <a:ext cx="12192000" cy="900000"/>
            </a:xfrm>
            <a:prstGeom prst="rect">
              <a:avLst/>
            </a:prstGeom>
            <a:solidFill>
              <a:srgbClr val="5587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47945431-314A-D0EA-DE2A-E9CAC16F5483}"/>
                </a:ext>
              </a:extLst>
            </p:cNvPr>
            <p:cNvSpPr/>
            <p:nvPr/>
          </p:nvSpPr>
          <p:spPr>
            <a:xfrm>
              <a:off x="0" y="900000"/>
              <a:ext cx="12192000" cy="108000"/>
            </a:xfrm>
            <a:prstGeom prst="rect">
              <a:avLst/>
            </a:prstGeom>
            <a:solidFill>
              <a:srgbClr val="86C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 name="Title 1">
            <a:extLst>
              <a:ext uri="{FF2B5EF4-FFF2-40B4-BE49-F238E27FC236}">
                <a16:creationId xmlns:a16="http://schemas.microsoft.com/office/drawing/2014/main" id="{01CB1B04-9D91-9129-9747-55103BEDCADD}"/>
              </a:ext>
            </a:extLst>
          </p:cNvPr>
          <p:cNvSpPr txBox="1">
            <a:spLocks/>
          </p:cNvSpPr>
          <p:nvPr/>
        </p:nvSpPr>
        <p:spPr>
          <a:xfrm>
            <a:off x="23940" y="-212782"/>
            <a:ext cx="121680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algn="ctr">
              <a:lnSpc>
                <a:spcPct val="107000"/>
              </a:lnSpc>
              <a:spcBef>
                <a:spcPts val="0"/>
              </a:spcBef>
              <a:spcAft>
                <a:spcPts val="800"/>
              </a:spcAft>
            </a:pPr>
            <a:endParaRPr lang="en-US" dirty="0">
              <a:solidFill>
                <a:schemeClr val="bg1"/>
              </a:solidFill>
              <a:effectLst/>
              <a:latin typeface="+mn-lt"/>
              <a:ea typeface="Calibri" panose="020F0502020204030204" pitchFamily="34" charset="0"/>
              <a:cs typeface="Mangal" panose="02040503050203030202" pitchFamily="18" charset="0"/>
            </a:endParaRPr>
          </a:p>
        </p:txBody>
      </p:sp>
      <p:sp>
        <p:nvSpPr>
          <p:cNvPr id="7" name="TextBox 6">
            <a:extLst>
              <a:ext uri="{FF2B5EF4-FFF2-40B4-BE49-F238E27FC236}">
                <a16:creationId xmlns:a16="http://schemas.microsoft.com/office/drawing/2014/main" id="{0A103CAC-D7E4-40D5-E07E-0250FF08E216}"/>
              </a:ext>
            </a:extLst>
          </p:cNvPr>
          <p:cNvSpPr txBox="1"/>
          <p:nvPr/>
        </p:nvSpPr>
        <p:spPr>
          <a:xfrm>
            <a:off x="3047215" y="3136070"/>
            <a:ext cx="6094428" cy="373757"/>
          </a:xfrm>
          <a:prstGeom prst="rect">
            <a:avLst/>
          </a:prstGeom>
          <a:noFill/>
        </p:spPr>
        <p:txBody>
          <a:bodyPr wrap="square">
            <a:spAutoFit/>
          </a:bodyPr>
          <a:lstStyle/>
          <a:p>
            <a:pPr marL="0" marR="0" algn="just">
              <a:lnSpc>
                <a:spcPct val="107000"/>
              </a:lnSpc>
              <a:spcBef>
                <a:spcPts val="0"/>
              </a:spcBef>
              <a:spcAft>
                <a:spcPts val="800"/>
              </a:spcAft>
            </a:pPr>
            <a:r>
              <a:rPr lang="en-US" b="1" dirty="0">
                <a:solidFill>
                  <a:schemeClr val="bg1"/>
                </a:solidFill>
                <a:effectLst/>
                <a:latin typeface="Cambria" panose="02040503050406030204" pitchFamily="18" charset="0"/>
                <a:ea typeface="Calibri" panose="020F0502020204030204" pitchFamily="34" charset="0"/>
                <a:cs typeface="Mangal" panose="02040503050203030202" pitchFamily="18" charset="0"/>
              </a:rPr>
              <a:t>4.4 Faculty and Staff Matters</a:t>
            </a:r>
            <a:endParaRPr lang="en-US"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p:txBody>
      </p:sp>
      <p:sp>
        <p:nvSpPr>
          <p:cNvPr id="16" name="TextBox 15"/>
          <p:cNvSpPr txBox="1"/>
          <p:nvPr/>
        </p:nvSpPr>
        <p:spPr>
          <a:xfrm>
            <a:off x="781520" y="3061338"/>
            <a:ext cx="11386539" cy="523220"/>
          </a:xfrm>
          <a:prstGeom prst="rect">
            <a:avLst/>
          </a:prstGeom>
          <a:noFill/>
        </p:spPr>
        <p:txBody>
          <a:bodyPr wrap="square" rtlCol="0">
            <a:spAutoFit/>
          </a:bodyPr>
          <a:lstStyle/>
          <a:p>
            <a:r>
              <a:rPr lang="en-US" sz="2800" dirty="0" smtClean="0"/>
              <a:t>Lets get started with some ML now!!</a:t>
            </a:r>
            <a:endParaRPr lang="en-US" sz="2800" dirty="0" smtClean="0"/>
          </a:p>
        </p:txBody>
      </p:sp>
    </p:spTree>
    <p:extLst>
      <p:ext uri="{BB962C8B-B14F-4D97-AF65-F5344CB8AC3E}">
        <p14:creationId xmlns:p14="http://schemas.microsoft.com/office/powerpoint/2010/main" val="27286641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12649114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4034" y="2285992"/>
            <a:ext cx="8229600" cy="1143000"/>
          </a:xfrm>
        </p:spPr>
        <p:txBody>
          <a:bodyPr/>
          <a:lstStyle/>
          <a:p>
            <a:r>
              <a:rPr lang="en-IN" dirty="0" smtClean="0">
                <a:latin typeface="Times New Roman" pitchFamily="18" charset="0"/>
                <a:cs typeface="Times New Roman" pitchFamily="18" charset="0"/>
              </a:rPr>
              <a:t>Some Useful Concepts </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112717027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24034" y="1714488"/>
            <a:ext cx="7858180" cy="3539430"/>
          </a:xfrm>
          <a:prstGeom prst="rect">
            <a:avLst/>
          </a:prstGeom>
          <a:noFill/>
        </p:spPr>
        <p:txBody>
          <a:bodyPr wrap="square" rtlCol="0">
            <a:spAutoFit/>
          </a:bodyPr>
          <a:lstStyle/>
          <a:p>
            <a:r>
              <a:rPr lang="en-IN" sz="2800" dirty="0">
                <a:latin typeface="Times New Roman" pitchFamily="18" charset="0"/>
                <a:cs typeface="Times New Roman" pitchFamily="18" charset="0"/>
              </a:rPr>
              <a:t>Given a function, what does the derivative say ??</a:t>
            </a:r>
          </a:p>
          <a:p>
            <a:endParaRPr lang="en-IN" sz="2800" dirty="0">
              <a:latin typeface="Times New Roman" pitchFamily="18" charset="0"/>
              <a:cs typeface="Times New Roman" pitchFamily="18" charset="0"/>
            </a:endParaRPr>
          </a:p>
          <a:p>
            <a:r>
              <a:rPr lang="en-IN" sz="2800" dirty="0">
                <a:latin typeface="Times New Roman" pitchFamily="18" charset="0"/>
                <a:cs typeface="Times New Roman" pitchFamily="18" charset="0"/>
              </a:rPr>
              <a:t>How to minimize a function ?</a:t>
            </a:r>
          </a:p>
          <a:p>
            <a:r>
              <a:rPr lang="en-IN" sz="2800" dirty="0">
                <a:latin typeface="Times New Roman" pitchFamily="18" charset="0"/>
                <a:cs typeface="Times New Roman" pitchFamily="18" charset="0"/>
              </a:rPr>
              <a:t>2 important approaches : (</a:t>
            </a:r>
            <a:r>
              <a:rPr lang="en-IN" sz="2800" dirty="0" err="1">
                <a:latin typeface="Times New Roman" pitchFamily="18" charset="0"/>
                <a:cs typeface="Times New Roman" pitchFamily="18" charset="0"/>
              </a:rPr>
              <a:t>i</a:t>
            </a:r>
            <a:r>
              <a:rPr lang="en-IN" sz="2800" dirty="0">
                <a:latin typeface="Times New Roman" pitchFamily="18" charset="0"/>
                <a:cs typeface="Times New Roman" pitchFamily="18" charset="0"/>
              </a:rPr>
              <a:t>) Closed form (ii) Iterative</a:t>
            </a:r>
            <a:r>
              <a:rPr lang="en-IN" sz="2800" dirty="0"/>
              <a:t> </a:t>
            </a:r>
          </a:p>
          <a:p>
            <a:endParaRPr lang="en-IN" sz="2800" dirty="0">
              <a:latin typeface="Times New Roman" pitchFamily="18" charset="0"/>
              <a:cs typeface="Times New Roman" pitchFamily="18" charset="0"/>
            </a:endParaRPr>
          </a:p>
          <a:p>
            <a:endParaRPr lang="en-IN" sz="2800" dirty="0">
              <a:latin typeface="Times New Roman" pitchFamily="18" charset="0"/>
              <a:cs typeface="Times New Roman" pitchFamily="18" charset="0"/>
            </a:endParaRPr>
          </a:p>
          <a:p>
            <a:r>
              <a:rPr lang="en-IN" sz="2800" dirty="0">
                <a:latin typeface="Times New Roman" pitchFamily="18" charset="0"/>
                <a:cs typeface="Times New Roman" pitchFamily="18" charset="0"/>
              </a:rPr>
              <a:t>What is constrained ? Unconstrained minimization ?</a:t>
            </a:r>
          </a:p>
          <a:p>
            <a:endParaRPr lang="en-IN" sz="2800" dirty="0">
              <a:latin typeface="Times New Roman" pitchFamily="18" charset="0"/>
              <a:cs typeface="Times New Roman" pitchFamily="18" charset="0"/>
            </a:endParaRPr>
          </a:p>
        </p:txBody>
      </p:sp>
      <p:sp>
        <p:nvSpPr>
          <p:cNvPr id="6" name="Title 1"/>
          <p:cNvSpPr txBox="1">
            <a:spLocks/>
          </p:cNvSpPr>
          <p:nvPr/>
        </p:nvSpPr>
        <p:spPr>
          <a:xfrm>
            <a:off x="1952596" y="0"/>
            <a:ext cx="8229600" cy="1143000"/>
          </a:xfrm>
          <a:prstGeom prst="rect">
            <a:avLst/>
          </a:prstGeom>
        </p:spPr>
        <p:txBody>
          <a:bodyPr vert="horz" lIns="91440" tIns="45720" rIns="91440" bIns="45720" rtlCol="0" anchor="ctr">
            <a:normAutofit/>
          </a:bodyPr>
          <a:lstStyle/>
          <a:p>
            <a:pPr algn="ctr">
              <a:spcBef>
                <a:spcPct val="0"/>
              </a:spcBef>
              <a:defRPr/>
            </a:pPr>
            <a:r>
              <a:rPr lang="en-US" sz="4400" dirty="0">
                <a:latin typeface="Times New Roman" pitchFamily="18" charset="0"/>
                <a:ea typeface="+mj-ea"/>
                <a:cs typeface="Times New Roman" pitchFamily="18" charset="0"/>
              </a:rPr>
              <a:t>Calculus Recap</a:t>
            </a:r>
            <a:endParaRPr lang="en-US" sz="4400" dirty="0">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340758570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24034" y="1214423"/>
            <a:ext cx="8229600" cy="4525963"/>
          </a:xfrm>
        </p:spPr>
        <p:txBody>
          <a:bodyPr>
            <a:normAutofit/>
          </a:bodyPr>
          <a:lstStyle/>
          <a:p>
            <a:r>
              <a:rPr lang="en-IN" dirty="0" smtClean="0"/>
              <a:t>Say, we want to minimize</a:t>
            </a:r>
          </a:p>
          <a:p>
            <a:pPr lvl="1">
              <a:buNone/>
            </a:pPr>
            <a:r>
              <a:rPr lang="en-IN" dirty="0" smtClean="0"/>
              <a:t>y = 4x</a:t>
            </a:r>
            <a:r>
              <a:rPr lang="en-IN" baseline="30000" dirty="0" smtClean="0"/>
              <a:t>2</a:t>
            </a:r>
            <a:r>
              <a:rPr lang="en-IN" dirty="0" smtClean="0"/>
              <a:t> + 2</a:t>
            </a:r>
          </a:p>
          <a:p>
            <a:pPr lvl="1">
              <a:buNone/>
            </a:pPr>
            <a:endParaRPr lang="en-IN" dirty="0" smtClean="0"/>
          </a:p>
          <a:p>
            <a:pPr lvl="1">
              <a:buNone/>
            </a:pPr>
            <a:r>
              <a:rPr lang="en-IN" dirty="0" smtClean="0"/>
              <a:t>Plot the function : </a:t>
            </a:r>
          </a:p>
          <a:p>
            <a:pPr lvl="1">
              <a:buNone/>
            </a:pPr>
            <a:endParaRPr lang="en-IN" dirty="0" smtClean="0"/>
          </a:p>
          <a:p>
            <a:pPr lvl="1">
              <a:buNone/>
            </a:pPr>
            <a:r>
              <a:rPr lang="en-IN" dirty="0" err="1" smtClean="0"/>
              <a:t>dy</a:t>
            </a:r>
            <a:r>
              <a:rPr lang="en-IN" dirty="0" smtClean="0"/>
              <a:t>/</a:t>
            </a:r>
            <a:r>
              <a:rPr lang="en-IN" dirty="0" err="1" smtClean="0"/>
              <a:t>dx</a:t>
            </a:r>
            <a:r>
              <a:rPr lang="en-IN" dirty="0" smtClean="0"/>
              <a:t>  = 8x</a:t>
            </a:r>
          </a:p>
          <a:p>
            <a:pPr lvl="1">
              <a:buNone/>
            </a:pPr>
            <a:r>
              <a:rPr lang="en-IN" dirty="0" smtClean="0"/>
              <a:t>Put </a:t>
            </a:r>
            <a:r>
              <a:rPr lang="en-IN" dirty="0" err="1" smtClean="0"/>
              <a:t>dy</a:t>
            </a:r>
            <a:r>
              <a:rPr lang="en-IN" dirty="0" smtClean="0"/>
              <a:t>/</a:t>
            </a:r>
            <a:r>
              <a:rPr lang="en-IN" dirty="0" err="1" smtClean="0"/>
              <a:t>dx</a:t>
            </a:r>
            <a:r>
              <a:rPr lang="en-IN" dirty="0" smtClean="0"/>
              <a:t> = 0 , it implies x = 0</a:t>
            </a:r>
          </a:p>
          <a:p>
            <a:pPr lvl="1">
              <a:buNone/>
            </a:pPr>
            <a:r>
              <a:rPr lang="en-IN" dirty="0" smtClean="0"/>
              <a:t>So function is minimum at x = 0</a:t>
            </a:r>
          </a:p>
          <a:p>
            <a:pPr lvl="1">
              <a:buNone/>
            </a:pPr>
            <a:r>
              <a:rPr lang="en-US" dirty="0" smtClean="0"/>
              <a:t>This is the closed form solution</a:t>
            </a:r>
          </a:p>
          <a:p>
            <a:pPr lvl="1">
              <a:buNone/>
            </a:pPr>
            <a:endParaRPr lang="en-IN" dirty="0"/>
          </a:p>
        </p:txBody>
      </p:sp>
      <p:sp>
        <p:nvSpPr>
          <p:cNvPr id="4" name="Title 1"/>
          <p:cNvSpPr txBox="1">
            <a:spLocks/>
          </p:cNvSpPr>
          <p:nvPr/>
        </p:nvSpPr>
        <p:spPr>
          <a:xfrm>
            <a:off x="1952596" y="0"/>
            <a:ext cx="8229600" cy="1143000"/>
          </a:xfrm>
          <a:prstGeom prst="rect">
            <a:avLst/>
          </a:prstGeom>
        </p:spPr>
        <p:txBody>
          <a:bodyPr vert="horz" lIns="91440" tIns="45720" rIns="91440" bIns="45720" rtlCol="0" anchor="ctr">
            <a:normAutofit/>
          </a:bodyPr>
          <a:lstStyle/>
          <a:p>
            <a:pPr algn="ctr">
              <a:spcBef>
                <a:spcPct val="0"/>
              </a:spcBef>
              <a:defRPr/>
            </a:pPr>
            <a:r>
              <a:rPr lang="en-US" sz="4400">
                <a:latin typeface="Times New Roman" pitchFamily="18" charset="0"/>
                <a:ea typeface="+mj-ea"/>
                <a:cs typeface="Times New Roman" pitchFamily="18" charset="0"/>
              </a:rPr>
              <a:t>Examples</a:t>
            </a:r>
            <a:endParaRPr lang="en-US" sz="4400" dirty="0">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15327300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24034" y="1214423"/>
            <a:ext cx="8229600" cy="4525963"/>
          </a:xfrm>
        </p:spPr>
        <p:txBody>
          <a:bodyPr>
            <a:normAutofit/>
          </a:bodyPr>
          <a:lstStyle/>
          <a:p>
            <a:r>
              <a:rPr lang="en-IN" dirty="0" smtClean="0"/>
              <a:t>Say, we want to minimize</a:t>
            </a:r>
          </a:p>
          <a:p>
            <a:pPr lvl="1">
              <a:buNone/>
            </a:pPr>
            <a:r>
              <a:rPr lang="en-IN" dirty="0" smtClean="0"/>
              <a:t>y = 4(x-5)</a:t>
            </a:r>
            <a:r>
              <a:rPr lang="en-IN" baseline="30000" dirty="0" smtClean="0"/>
              <a:t>2</a:t>
            </a:r>
            <a:r>
              <a:rPr lang="en-IN" dirty="0" smtClean="0"/>
              <a:t> + 2</a:t>
            </a:r>
          </a:p>
          <a:p>
            <a:pPr lvl="1">
              <a:buNone/>
            </a:pPr>
            <a:endParaRPr lang="en-IN" dirty="0" smtClean="0"/>
          </a:p>
          <a:p>
            <a:pPr lvl="1">
              <a:buNone/>
            </a:pPr>
            <a:r>
              <a:rPr lang="en-IN" dirty="0" smtClean="0"/>
              <a:t>Plot the function : </a:t>
            </a:r>
          </a:p>
          <a:p>
            <a:pPr lvl="1">
              <a:buNone/>
            </a:pPr>
            <a:endParaRPr lang="en-IN" dirty="0" smtClean="0"/>
          </a:p>
          <a:p>
            <a:pPr lvl="1">
              <a:buNone/>
            </a:pPr>
            <a:r>
              <a:rPr lang="en-IN" dirty="0" err="1" smtClean="0"/>
              <a:t>dy</a:t>
            </a:r>
            <a:r>
              <a:rPr lang="en-IN" dirty="0" smtClean="0"/>
              <a:t>/</a:t>
            </a:r>
            <a:r>
              <a:rPr lang="en-IN" dirty="0" err="1" smtClean="0"/>
              <a:t>dx</a:t>
            </a:r>
            <a:r>
              <a:rPr lang="en-IN" dirty="0" smtClean="0"/>
              <a:t>  = 8(x-5)</a:t>
            </a:r>
          </a:p>
          <a:p>
            <a:pPr lvl="1">
              <a:buNone/>
            </a:pPr>
            <a:r>
              <a:rPr lang="en-IN" dirty="0" smtClean="0"/>
              <a:t>Put </a:t>
            </a:r>
            <a:r>
              <a:rPr lang="en-IN" dirty="0" err="1" smtClean="0"/>
              <a:t>dy</a:t>
            </a:r>
            <a:r>
              <a:rPr lang="en-IN" dirty="0" smtClean="0"/>
              <a:t>/</a:t>
            </a:r>
            <a:r>
              <a:rPr lang="en-IN" dirty="0" err="1" smtClean="0"/>
              <a:t>dx</a:t>
            </a:r>
            <a:r>
              <a:rPr lang="en-IN" dirty="0" smtClean="0"/>
              <a:t> = 0 , it implies x = 5</a:t>
            </a:r>
          </a:p>
          <a:p>
            <a:pPr lvl="1">
              <a:buNone/>
            </a:pPr>
            <a:r>
              <a:rPr lang="en-IN" dirty="0" smtClean="0"/>
              <a:t>So function is minimum at x = 5</a:t>
            </a:r>
          </a:p>
          <a:p>
            <a:pPr lvl="1">
              <a:buNone/>
            </a:pPr>
            <a:r>
              <a:rPr lang="en-US" dirty="0" smtClean="0"/>
              <a:t>This is the closed form solution</a:t>
            </a:r>
          </a:p>
          <a:p>
            <a:pPr lvl="1">
              <a:buNone/>
            </a:pPr>
            <a:endParaRPr lang="en-IN" dirty="0"/>
          </a:p>
        </p:txBody>
      </p:sp>
      <p:sp>
        <p:nvSpPr>
          <p:cNvPr id="4" name="Title 1"/>
          <p:cNvSpPr txBox="1">
            <a:spLocks/>
          </p:cNvSpPr>
          <p:nvPr/>
        </p:nvSpPr>
        <p:spPr>
          <a:xfrm>
            <a:off x="1952596" y="0"/>
            <a:ext cx="8229600" cy="1143000"/>
          </a:xfrm>
          <a:prstGeom prst="rect">
            <a:avLst/>
          </a:prstGeom>
        </p:spPr>
        <p:txBody>
          <a:bodyPr vert="horz" lIns="91440" tIns="45720" rIns="91440" bIns="45720" rtlCol="0" anchor="ctr">
            <a:normAutofit/>
          </a:bodyPr>
          <a:lstStyle/>
          <a:p>
            <a:pPr algn="ctr">
              <a:spcBef>
                <a:spcPct val="0"/>
              </a:spcBef>
              <a:defRPr/>
            </a:pPr>
            <a:r>
              <a:rPr lang="en-US" sz="4400">
                <a:latin typeface="Times New Roman" pitchFamily="18" charset="0"/>
                <a:ea typeface="+mj-ea"/>
                <a:cs typeface="Times New Roman" pitchFamily="18" charset="0"/>
              </a:rPr>
              <a:t>Examples</a:t>
            </a:r>
            <a:endParaRPr lang="en-US" sz="4400" dirty="0">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38841721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8" name="Picture 5" descr="grad_desc.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00675" y="2163922"/>
            <a:ext cx="4457700" cy="1816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8609" name="Title 1"/>
          <p:cNvSpPr>
            <a:spLocks noGrp="1"/>
          </p:cNvSpPr>
          <p:nvPr>
            <p:ph type="title"/>
          </p:nvPr>
        </p:nvSpPr>
        <p:spPr/>
        <p:txBody>
          <a:bodyPr>
            <a:normAutofit/>
          </a:bodyPr>
          <a:lstStyle/>
          <a:p>
            <a:r>
              <a:rPr lang="en-US" dirty="0" smtClean="0">
                <a:latin typeface="Times New Roman" pitchFamily="18" charset="0"/>
                <a:cs typeface="Times New Roman" pitchFamily="18" charset="0"/>
              </a:rPr>
              <a:t>Iterative minimization</a:t>
            </a:r>
            <a:endParaRPr lang="en-US" dirty="0">
              <a:latin typeface="Times New Roman" pitchFamily="18" charset="0"/>
              <a:cs typeface="Times New Roman" pitchFamily="18" charset="0"/>
            </a:endParaRPr>
          </a:p>
        </p:txBody>
      </p:sp>
      <p:pic>
        <p:nvPicPr>
          <p:cNvPr id="68610" name="Content Placeholder 4" descr="gradient_descent.png"/>
          <p:cNvPicPr>
            <a:picLocks noGrp="1" noChangeAspect="1"/>
          </p:cNvPicPr>
          <p:nvPr>
            <p:ph idx="1"/>
          </p:nvPr>
        </p:nvPicPr>
        <p:blipFill>
          <a:blip r:embed="rId3">
            <a:extLst>
              <a:ext uri="{28A0092B-C50C-407E-A947-70E740481C1C}">
                <a14:useLocalDpi xmlns:a14="http://schemas.microsoft.com/office/drawing/2010/main" val="0"/>
              </a:ext>
            </a:extLst>
          </a:blip>
          <a:srcRect l="-80862" r="-80862"/>
          <a:stretch>
            <a:fillRect/>
          </a:stretch>
        </p:blipFill>
        <p:spPr>
          <a:xfrm>
            <a:off x="-492133" y="1516699"/>
            <a:ext cx="8229600" cy="4525963"/>
          </a:xfrm>
        </p:spPr>
      </p:pic>
      <p:sp>
        <p:nvSpPr>
          <p:cNvPr id="4" name="Slide Number Placeholder 3"/>
          <p:cNvSpPr>
            <a:spLocks noGrp="1"/>
          </p:cNvSpPr>
          <p:nvPr>
            <p:ph type="sldNum" sz="quarter" idx="12"/>
          </p:nvPr>
        </p:nvSpPr>
        <p:spPr/>
        <p:txBody>
          <a:bodyPr>
            <a:normAutofit/>
          </a:bodyPr>
          <a:lstStyle/>
          <a:p>
            <a:pPr>
              <a:defRPr/>
            </a:pPr>
            <a:fld id="{123BD474-BE07-D849-9906-408C65301A80}" type="slidenum">
              <a:rPr lang="en-US" smtClean="0"/>
              <a:pPr>
                <a:defRPr/>
              </a:pPr>
              <a:t>48</a:t>
            </a:fld>
            <a:endParaRPr lang="en-US"/>
          </a:p>
        </p:txBody>
      </p:sp>
      <p:pic>
        <p:nvPicPr>
          <p:cNvPr id="93189" name="Picture 6" descr="alphasmallbig.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72250" y="4404361"/>
            <a:ext cx="2647950" cy="163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Rectangle 1"/>
          <p:cNvSpPr/>
          <p:nvPr/>
        </p:nvSpPr>
        <p:spPr>
          <a:xfrm>
            <a:off x="8017669" y="2924969"/>
            <a:ext cx="1871663" cy="57626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7230885" y="2997200"/>
            <a:ext cx="665340" cy="2159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5397280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nodePh="1">
                                  <p:stCondLst>
                                    <p:cond delay="0"/>
                                  </p:stCondLst>
                                  <p:endCondLst>
                                    <p:cond evt="begin" delay="0">
                                      <p:tn val="7"/>
                                    </p:cond>
                                  </p:end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93188"/>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931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596" y="0"/>
            <a:ext cx="8229600" cy="1143000"/>
          </a:xfrm>
        </p:spPr>
        <p:txBody>
          <a:bodyPr/>
          <a:lstStyle/>
          <a:p>
            <a:r>
              <a:rPr lang="en-US" dirty="0" smtClean="0">
                <a:latin typeface="Times New Roman" pitchFamily="18" charset="0"/>
                <a:cs typeface="Times New Roman" pitchFamily="18" charset="0"/>
              </a:rPr>
              <a:t>Iterative Minimization</a:t>
            </a:r>
            <a:endParaRPr lang="en-US" dirty="0">
              <a:latin typeface="Times New Roman" pitchFamily="18" charset="0"/>
              <a:cs typeface="Times New Roman" pitchFamily="18" charset="0"/>
            </a:endParaRPr>
          </a:p>
        </p:txBody>
      </p:sp>
      <p:sp>
        <p:nvSpPr>
          <p:cNvPr id="3" name="Content Placeholder 2"/>
          <p:cNvSpPr>
            <a:spLocks noGrp="1"/>
          </p:cNvSpPr>
          <p:nvPr>
            <p:ph sz="quarter" idx="1"/>
          </p:nvPr>
        </p:nvSpPr>
        <p:spPr/>
        <p:txBody>
          <a:bodyPr>
            <a:normAutofit/>
          </a:bodyPr>
          <a:lstStyle/>
          <a:p>
            <a:pPr marL="342900" lvl="1" indent="-342900"/>
            <a:r>
              <a:rPr lang="en-IN" dirty="0" smtClean="0"/>
              <a:t>y = 4(x-5)</a:t>
            </a:r>
            <a:r>
              <a:rPr lang="en-IN" baseline="30000" dirty="0" smtClean="0"/>
              <a:t>2</a:t>
            </a:r>
            <a:r>
              <a:rPr lang="en-IN" dirty="0" smtClean="0"/>
              <a:t> + 2</a:t>
            </a:r>
          </a:p>
          <a:p>
            <a:pPr marL="342900" lvl="1" indent="-342900"/>
            <a:r>
              <a:rPr lang="en-IN" dirty="0" err="1" smtClean="0"/>
              <a:t>dy</a:t>
            </a:r>
            <a:r>
              <a:rPr lang="en-IN" dirty="0" smtClean="0"/>
              <a:t>/</a:t>
            </a:r>
            <a:r>
              <a:rPr lang="en-IN" dirty="0" err="1" smtClean="0"/>
              <a:t>dx</a:t>
            </a:r>
            <a:r>
              <a:rPr lang="en-IN" dirty="0" smtClean="0"/>
              <a:t>  = 8(x-5)</a:t>
            </a:r>
          </a:p>
          <a:p>
            <a:pPr marL="342900" lvl="1" indent="-342900"/>
            <a:endParaRPr lang="en-IN" dirty="0" smtClean="0"/>
          </a:p>
          <a:p>
            <a:r>
              <a:rPr lang="en-US" dirty="0" smtClean="0"/>
              <a:t>Say </a:t>
            </a:r>
            <a:r>
              <a:rPr lang="en-US" dirty="0" err="1" smtClean="0"/>
              <a:t>x_old</a:t>
            </a:r>
            <a:r>
              <a:rPr lang="en-US" dirty="0" smtClean="0"/>
              <a:t> = 4</a:t>
            </a:r>
          </a:p>
          <a:p>
            <a:r>
              <a:rPr lang="en-US" dirty="0" err="1" smtClean="0"/>
              <a:t>X_new</a:t>
            </a:r>
            <a:r>
              <a:rPr lang="en-US" dirty="0" smtClean="0"/>
              <a:t> = </a:t>
            </a:r>
            <a:r>
              <a:rPr lang="en-US" dirty="0" err="1" smtClean="0"/>
              <a:t>x_old</a:t>
            </a:r>
            <a:r>
              <a:rPr lang="en-US" dirty="0" smtClean="0"/>
              <a:t> + alpha (</a:t>
            </a:r>
            <a:r>
              <a:rPr lang="en-US" dirty="0" err="1" smtClean="0"/>
              <a:t>dy</a:t>
            </a:r>
            <a:r>
              <a:rPr lang="en-US" dirty="0" smtClean="0"/>
              <a:t>/</a:t>
            </a:r>
            <a:r>
              <a:rPr lang="en-US" dirty="0" err="1" smtClean="0"/>
              <a:t>dx</a:t>
            </a:r>
            <a:r>
              <a:rPr lang="en-US" dirty="0" smtClean="0"/>
              <a:t>)|at x = </a:t>
            </a:r>
            <a:r>
              <a:rPr lang="en-US" dirty="0" err="1" smtClean="0"/>
              <a:t>x_old</a:t>
            </a:r>
            <a:endParaRPr lang="en-US" dirty="0" smtClean="0"/>
          </a:p>
          <a:p>
            <a:r>
              <a:rPr lang="en-US" dirty="0" err="1" smtClean="0"/>
              <a:t>X_new</a:t>
            </a:r>
            <a:r>
              <a:rPr lang="en-US" dirty="0" smtClean="0"/>
              <a:t> = 4 + 0.1(8*(4-5)) = 4 – 0.8 = 3.2</a:t>
            </a:r>
          </a:p>
          <a:p>
            <a:endParaRPr lang="en-US" dirty="0" smtClean="0"/>
          </a:p>
          <a:p>
            <a:r>
              <a:rPr lang="en-US" dirty="0" err="1" smtClean="0"/>
              <a:t>X_new</a:t>
            </a:r>
            <a:r>
              <a:rPr lang="en-US" dirty="0" smtClean="0"/>
              <a:t> = 3.2 + 0.1(8*(3.2-5)) = 3.2 - 1.28</a:t>
            </a:r>
          </a:p>
          <a:p>
            <a:r>
              <a:rPr lang="en-US" dirty="0" smtClean="0"/>
              <a:t>Check HHHHHHHHHHHHHHHHHHHH</a:t>
            </a:r>
          </a:p>
          <a:p>
            <a:endParaRPr lang="en-US" dirty="0" smtClean="0"/>
          </a:p>
          <a:p>
            <a:endParaRPr lang="en-US" dirty="0"/>
          </a:p>
          <a:p>
            <a:endParaRPr lang="en-US" dirty="0"/>
          </a:p>
        </p:txBody>
      </p:sp>
    </p:spTree>
    <p:extLst>
      <p:ext uri="{BB962C8B-B14F-4D97-AF65-F5344CB8AC3E}">
        <p14:creationId xmlns:p14="http://schemas.microsoft.com/office/powerpoint/2010/main" val="38626909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logo with a blue and green design&#10;&#10;Description automatically generated">
            <a:extLst>
              <a:ext uri="{FF2B5EF4-FFF2-40B4-BE49-F238E27FC236}">
                <a16:creationId xmlns:a16="http://schemas.microsoft.com/office/drawing/2014/main" id="{CB2E3B9A-84DD-F547-3E5B-B66B2BE2DFC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3941" y="6288740"/>
            <a:ext cx="534533" cy="540000"/>
          </a:xfrm>
        </p:spPr>
      </p:pic>
      <p:pic>
        <p:nvPicPr>
          <p:cNvPr id="13" name="Picture 12" descr="A blue and white logo&#10;&#10;Description automatically generated">
            <a:extLst>
              <a:ext uri="{FF2B5EF4-FFF2-40B4-BE49-F238E27FC236}">
                <a16:creationId xmlns:a16="http://schemas.microsoft.com/office/drawing/2014/main" id="{197B6D35-0A60-34D8-7350-EC0D7D76DE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628059" y="6288740"/>
            <a:ext cx="540000" cy="540000"/>
          </a:xfrm>
          <a:prstGeom prst="rect">
            <a:avLst/>
          </a:prstGeom>
        </p:spPr>
      </p:pic>
      <p:grpSp>
        <p:nvGrpSpPr>
          <p:cNvPr id="2" name="Group 1">
            <a:extLst>
              <a:ext uri="{FF2B5EF4-FFF2-40B4-BE49-F238E27FC236}">
                <a16:creationId xmlns:a16="http://schemas.microsoft.com/office/drawing/2014/main" id="{60382C53-0AC2-0C1C-8441-2FF47CB01405}"/>
              </a:ext>
            </a:extLst>
          </p:cNvPr>
          <p:cNvGrpSpPr/>
          <p:nvPr/>
        </p:nvGrpSpPr>
        <p:grpSpPr>
          <a:xfrm>
            <a:off x="23940" y="-1"/>
            <a:ext cx="12096277" cy="1112781"/>
            <a:chOff x="0" y="0"/>
            <a:chExt cx="12192000" cy="1008000"/>
          </a:xfrm>
        </p:grpSpPr>
        <p:sp>
          <p:nvSpPr>
            <p:cNvPr id="14" name="Rectangle 13">
              <a:extLst>
                <a:ext uri="{FF2B5EF4-FFF2-40B4-BE49-F238E27FC236}">
                  <a16:creationId xmlns:a16="http://schemas.microsoft.com/office/drawing/2014/main" id="{4ED3BF48-B0B7-0CD8-DAA9-7708E3928839}"/>
                </a:ext>
              </a:extLst>
            </p:cNvPr>
            <p:cNvSpPr/>
            <p:nvPr/>
          </p:nvSpPr>
          <p:spPr>
            <a:xfrm>
              <a:off x="0" y="0"/>
              <a:ext cx="12192000" cy="900000"/>
            </a:xfrm>
            <a:prstGeom prst="rect">
              <a:avLst/>
            </a:prstGeom>
            <a:solidFill>
              <a:srgbClr val="5587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47945431-314A-D0EA-DE2A-E9CAC16F5483}"/>
                </a:ext>
              </a:extLst>
            </p:cNvPr>
            <p:cNvSpPr/>
            <p:nvPr/>
          </p:nvSpPr>
          <p:spPr>
            <a:xfrm>
              <a:off x="0" y="900000"/>
              <a:ext cx="12192000" cy="108000"/>
            </a:xfrm>
            <a:prstGeom prst="rect">
              <a:avLst/>
            </a:prstGeom>
            <a:solidFill>
              <a:srgbClr val="86C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 name="Title 1">
            <a:extLst>
              <a:ext uri="{FF2B5EF4-FFF2-40B4-BE49-F238E27FC236}">
                <a16:creationId xmlns:a16="http://schemas.microsoft.com/office/drawing/2014/main" id="{01CB1B04-9D91-9129-9747-55103BEDCADD}"/>
              </a:ext>
            </a:extLst>
          </p:cNvPr>
          <p:cNvSpPr txBox="1">
            <a:spLocks/>
          </p:cNvSpPr>
          <p:nvPr/>
        </p:nvSpPr>
        <p:spPr>
          <a:xfrm>
            <a:off x="23940" y="-212782"/>
            <a:ext cx="121680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algn="ctr">
              <a:lnSpc>
                <a:spcPct val="107000"/>
              </a:lnSpc>
              <a:spcBef>
                <a:spcPts val="0"/>
              </a:spcBef>
              <a:spcAft>
                <a:spcPts val="800"/>
              </a:spcAft>
            </a:pPr>
            <a:r>
              <a:rPr lang="en-US" b="1" dirty="0" smtClean="0">
                <a:solidFill>
                  <a:schemeClr val="bg1"/>
                </a:solidFill>
                <a:latin typeface="+mn-lt"/>
                <a:ea typeface="Calibri" panose="020F0502020204030204" pitchFamily="34" charset="0"/>
                <a:cs typeface="Mangal" panose="02040503050203030202" pitchFamily="18" charset="0"/>
              </a:rPr>
              <a:t>Course - Outline</a:t>
            </a:r>
            <a:endParaRPr lang="en-US" dirty="0">
              <a:solidFill>
                <a:schemeClr val="bg1"/>
              </a:solidFill>
              <a:effectLst/>
              <a:latin typeface="+mn-lt"/>
              <a:ea typeface="Calibri" panose="020F0502020204030204" pitchFamily="34" charset="0"/>
              <a:cs typeface="Mangal" panose="02040503050203030202" pitchFamily="18" charset="0"/>
            </a:endParaRPr>
          </a:p>
        </p:txBody>
      </p:sp>
      <p:sp>
        <p:nvSpPr>
          <p:cNvPr id="7" name="TextBox 6">
            <a:extLst>
              <a:ext uri="{FF2B5EF4-FFF2-40B4-BE49-F238E27FC236}">
                <a16:creationId xmlns:a16="http://schemas.microsoft.com/office/drawing/2014/main" id="{0A103CAC-D7E4-40D5-E07E-0250FF08E216}"/>
              </a:ext>
            </a:extLst>
          </p:cNvPr>
          <p:cNvSpPr txBox="1"/>
          <p:nvPr/>
        </p:nvSpPr>
        <p:spPr>
          <a:xfrm>
            <a:off x="3047215" y="3136070"/>
            <a:ext cx="6094428" cy="373757"/>
          </a:xfrm>
          <a:prstGeom prst="rect">
            <a:avLst/>
          </a:prstGeom>
          <a:noFill/>
        </p:spPr>
        <p:txBody>
          <a:bodyPr wrap="square">
            <a:spAutoFit/>
          </a:bodyPr>
          <a:lstStyle/>
          <a:p>
            <a:pPr marL="0" marR="0" algn="just">
              <a:lnSpc>
                <a:spcPct val="107000"/>
              </a:lnSpc>
              <a:spcBef>
                <a:spcPts val="0"/>
              </a:spcBef>
              <a:spcAft>
                <a:spcPts val="800"/>
              </a:spcAft>
            </a:pPr>
            <a:r>
              <a:rPr lang="en-US" b="1" dirty="0">
                <a:solidFill>
                  <a:schemeClr val="bg1"/>
                </a:solidFill>
                <a:effectLst/>
                <a:latin typeface="Cambria" panose="02040503050406030204" pitchFamily="18" charset="0"/>
                <a:ea typeface="Calibri" panose="020F0502020204030204" pitchFamily="34" charset="0"/>
                <a:cs typeface="Mangal" panose="02040503050203030202" pitchFamily="18" charset="0"/>
              </a:rPr>
              <a:t>4.4 Faculty and Staff Matters</a:t>
            </a:r>
            <a:endParaRPr lang="en-US"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p:txBody>
      </p:sp>
      <p:sp>
        <p:nvSpPr>
          <p:cNvPr id="6" name="TextBox 5"/>
          <p:cNvSpPr txBox="1"/>
          <p:nvPr/>
        </p:nvSpPr>
        <p:spPr>
          <a:xfrm>
            <a:off x="46290" y="1627489"/>
            <a:ext cx="12096277" cy="3139321"/>
          </a:xfrm>
          <a:prstGeom prst="rect">
            <a:avLst/>
          </a:prstGeom>
          <a:noFill/>
        </p:spPr>
        <p:txBody>
          <a:bodyPr wrap="square" rtlCol="0">
            <a:spAutoFit/>
          </a:bodyPr>
          <a:lstStyle/>
          <a:p>
            <a:r>
              <a:rPr lang="en-IN" sz="2400" dirty="0" smtClean="0"/>
              <a:t>Lec5, Lec6, Lec7, Lec8 : Regression </a:t>
            </a:r>
            <a:r>
              <a:rPr lang="en-IN" sz="2400" dirty="0"/>
              <a:t>(# of hrs ~ </a:t>
            </a:r>
            <a:r>
              <a:rPr lang="en-IN" sz="2400" dirty="0" smtClean="0"/>
              <a:t>7</a:t>
            </a:r>
            <a:r>
              <a:rPr lang="en-IN" sz="2400" dirty="0"/>
              <a:t>)</a:t>
            </a:r>
          </a:p>
          <a:p>
            <a:r>
              <a:rPr lang="en-IN" sz="2400" dirty="0"/>
              <a:t>- </a:t>
            </a:r>
            <a:r>
              <a:rPr lang="en-IN" sz="2400" dirty="0" smtClean="0"/>
              <a:t>Linear Model, Cost function, Regularization, GLM</a:t>
            </a:r>
            <a:endParaRPr lang="en-IN" sz="2400" dirty="0"/>
          </a:p>
          <a:p>
            <a:r>
              <a:rPr lang="en-IN" sz="2400" dirty="0" smtClean="0"/>
              <a:t>- Tutorial </a:t>
            </a:r>
            <a:r>
              <a:rPr lang="en-IN" sz="2400" dirty="0"/>
              <a:t>#</a:t>
            </a:r>
            <a:r>
              <a:rPr lang="en-IN" sz="2400" dirty="0" smtClean="0"/>
              <a:t>3 (</a:t>
            </a:r>
            <a:r>
              <a:rPr lang="en-IN" sz="2400" dirty="0"/>
              <a:t>Regression – Linear, </a:t>
            </a:r>
            <a:r>
              <a:rPr lang="en-IN" sz="2400" dirty="0" smtClean="0"/>
              <a:t>GLM)</a:t>
            </a:r>
          </a:p>
          <a:p>
            <a:pPr marL="285750" indent="-285750">
              <a:buFontTx/>
              <a:buChar char="-"/>
            </a:pPr>
            <a:endParaRPr lang="en-US" dirty="0" smtClean="0"/>
          </a:p>
          <a:p>
            <a:pPr marL="285750" indent="-285750">
              <a:buFontTx/>
              <a:buChar char="-"/>
            </a:pPr>
            <a:endParaRPr lang="en-US" dirty="0"/>
          </a:p>
          <a:p>
            <a:pPr marL="285750" indent="-285750">
              <a:buFontTx/>
              <a:buChar char="-"/>
            </a:pPr>
            <a:endParaRPr lang="en-IN" dirty="0"/>
          </a:p>
          <a:p>
            <a:r>
              <a:rPr lang="en-IN" sz="2400" dirty="0" smtClean="0"/>
              <a:t>Lec9, Lec10, Lec11, Lec12 </a:t>
            </a:r>
            <a:r>
              <a:rPr lang="en-IN" sz="2400" dirty="0"/>
              <a:t>: </a:t>
            </a:r>
            <a:r>
              <a:rPr lang="en-IN" sz="2400" dirty="0" smtClean="0"/>
              <a:t>Classification (# </a:t>
            </a:r>
            <a:r>
              <a:rPr lang="en-IN" sz="2400" dirty="0"/>
              <a:t>of hrs ~ </a:t>
            </a:r>
            <a:r>
              <a:rPr lang="en-IN" sz="2400" dirty="0" smtClean="0"/>
              <a:t>7</a:t>
            </a:r>
            <a:r>
              <a:rPr lang="en-IN" sz="2400" dirty="0"/>
              <a:t>)</a:t>
            </a:r>
          </a:p>
          <a:p>
            <a:r>
              <a:rPr lang="en-IN" sz="2400" dirty="0"/>
              <a:t>- Linear </a:t>
            </a:r>
            <a:r>
              <a:rPr lang="en-IN" sz="2400" dirty="0" smtClean="0"/>
              <a:t>classifiers, Logistic Regression, Cost function, Gradient Descent, Naïve </a:t>
            </a:r>
            <a:r>
              <a:rPr lang="en-IN" sz="2400" dirty="0"/>
              <a:t>Bayes Classifier</a:t>
            </a:r>
          </a:p>
          <a:p>
            <a:r>
              <a:rPr lang="en-IN" sz="2400" dirty="0"/>
              <a:t>- Tutorial #</a:t>
            </a:r>
            <a:r>
              <a:rPr lang="en-IN" sz="2400" dirty="0" smtClean="0"/>
              <a:t>4 (</a:t>
            </a:r>
            <a:r>
              <a:rPr lang="en-IN" sz="2400" dirty="0"/>
              <a:t>Linear classifiers</a:t>
            </a:r>
            <a:r>
              <a:rPr lang="en-IN" sz="2400" dirty="0" smtClean="0"/>
              <a:t>)</a:t>
            </a:r>
            <a:endParaRPr lang="en-IN" sz="2400" dirty="0"/>
          </a:p>
        </p:txBody>
      </p:sp>
    </p:spTree>
    <p:extLst>
      <p:ext uri="{BB962C8B-B14F-4D97-AF65-F5344CB8AC3E}">
        <p14:creationId xmlns:p14="http://schemas.microsoft.com/office/powerpoint/2010/main" val="6113416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p:txBody>
          <a:bodyPr/>
          <a:lstStyle/>
          <a:p>
            <a:r>
              <a:rPr lang="en-US">
                <a:latin typeface="Calibri" charset="0"/>
              </a:rPr>
              <a:t>Quick exercise</a:t>
            </a:r>
          </a:p>
        </p:txBody>
      </p:sp>
      <p:sp>
        <p:nvSpPr>
          <p:cNvPr id="69634" name="Content Placeholder 2"/>
          <p:cNvSpPr>
            <a:spLocks noGrp="1"/>
          </p:cNvSpPr>
          <p:nvPr>
            <p:ph idx="1"/>
          </p:nvPr>
        </p:nvSpPr>
        <p:spPr/>
        <p:txBody>
          <a:bodyPr/>
          <a:lstStyle/>
          <a:p>
            <a:r>
              <a:rPr lang="en-US" dirty="0">
                <a:latin typeface="Calibri" charset="0"/>
              </a:rPr>
              <a:t>E = </a:t>
            </a:r>
            <a:r>
              <a:rPr lang="en-US" dirty="0" smtClean="0">
                <a:latin typeface="Calibri" charset="0"/>
              </a:rPr>
              <a:t>1.2(x-2)</a:t>
            </a:r>
            <a:r>
              <a:rPr lang="en-US" baseline="30000" dirty="0" smtClean="0">
                <a:latin typeface="Calibri" charset="0"/>
              </a:rPr>
              <a:t>2</a:t>
            </a:r>
            <a:r>
              <a:rPr lang="en-US" dirty="0" smtClean="0">
                <a:latin typeface="Calibri" charset="0"/>
              </a:rPr>
              <a:t> +3.2</a:t>
            </a:r>
            <a:endParaRPr lang="en-US" dirty="0">
              <a:latin typeface="Calibri" charset="0"/>
            </a:endParaRPr>
          </a:p>
          <a:p>
            <a:r>
              <a:rPr lang="en-US" dirty="0" err="1" smtClean="0">
                <a:latin typeface="Calibri" charset="0"/>
              </a:rPr>
              <a:t>x</a:t>
            </a:r>
            <a:r>
              <a:rPr lang="en-US" baseline="-25000" dirty="0" err="1" smtClean="0">
                <a:latin typeface="Calibri" charset="0"/>
              </a:rPr>
              <a:t>opt</a:t>
            </a:r>
            <a:r>
              <a:rPr lang="en-US" dirty="0" smtClean="0">
                <a:latin typeface="Calibri" charset="0"/>
              </a:rPr>
              <a:t> </a:t>
            </a:r>
            <a:r>
              <a:rPr lang="en-US" dirty="0">
                <a:latin typeface="Calibri" charset="0"/>
              </a:rPr>
              <a:t>= </a:t>
            </a:r>
            <a:r>
              <a:rPr lang="en-US" dirty="0" smtClean="0">
                <a:latin typeface="Calibri" charset="0"/>
              </a:rPr>
              <a:t>2</a:t>
            </a:r>
            <a:endParaRPr lang="en-US" dirty="0">
              <a:latin typeface="Calibri" charset="0"/>
            </a:endParaRPr>
          </a:p>
          <a:p>
            <a:endParaRPr lang="en-US" dirty="0">
              <a:latin typeface="Calibri" charset="0"/>
            </a:endParaRPr>
          </a:p>
          <a:p>
            <a:r>
              <a:rPr lang="en-US" dirty="0">
                <a:latin typeface="Calibri" charset="0"/>
              </a:rPr>
              <a:t>Work out the close-form solution</a:t>
            </a:r>
          </a:p>
          <a:p>
            <a:r>
              <a:rPr lang="en-US" dirty="0">
                <a:latin typeface="Calibri" charset="0"/>
              </a:rPr>
              <a:t>Work out </a:t>
            </a:r>
            <a:r>
              <a:rPr lang="en-US" dirty="0" smtClean="0">
                <a:latin typeface="Calibri" charset="0"/>
              </a:rPr>
              <a:t>x</a:t>
            </a:r>
            <a:r>
              <a:rPr lang="en-US" baseline="30000" dirty="0" smtClean="0">
                <a:latin typeface="Calibri" charset="0"/>
              </a:rPr>
              <a:t>(1)</a:t>
            </a:r>
            <a:r>
              <a:rPr lang="en-US" dirty="0" smtClean="0">
                <a:latin typeface="Calibri" charset="0"/>
              </a:rPr>
              <a:t>, x</a:t>
            </a:r>
            <a:r>
              <a:rPr lang="en-US" baseline="30000" dirty="0" smtClean="0">
                <a:latin typeface="Calibri" charset="0"/>
              </a:rPr>
              <a:t>(2)</a:t>
            </a:r>
            <a:r>
              <a:rPr lang="en-US" dirty="0" smtClean="0">
                <a:latin typeface="Calibri" charset="0"/>
              </a:rPr>
              <a:t> </a:t>
            </a:r>
            <a:r>
              <a:rPr lang="en-US" dirty="0">
                <a:latin typeface="Calibri" charset="0"/>
              </a:rPr>
              <a:t>results of two steps of gradient descent </a:t>
            </a:r>
          </a:p>
          <a:p>
            <a:endParaRPr lang="en-US" dirty="0">
              <a:latin typeface="Calibri" charset="0"/>
            </a:endParaRPr>
          </a:p>
        </p:txBody>
      </p:sp>
      <p:sp>
        <p:nvSpPr>
          <p:cNvPr id="4" name="Slide Number Placeholder 3"/>
          <p:cNvSpPr>
            <a:spLocks noGrp="1"/>
          </p:cNvSpPr>
          <p:nvPr>
            <p:ph type="sldNum" sz="quarter" idx="12"/>
          </p:nvPr>
        </p:nvSpPr>
        <p:spPr/>
        <p:txBody>
          <a:bodyPr>
            <a:normAutofit/>
          </a:bodyPr>
          <a:lstStyle/>
          <a:p>
            <a:pPr>
              <a:defRPr/>
            </a:pPr>
            <a:fld id="{7DD40514-8B33-C74E-96E2-25217F4FC071}" type="slidenum">
              <a:rPr lang="en-US" smtClean="0"/>
              <a:pPr>
                <a:defRPr/>
              </a:pPr>
              <a:t>50</a:t>
            </a:fld>
            <a:endParaRPr lang="en-US"/>
          </a:p>
        </p:txBody>
      </p:sp>
    </p:spTree>
    <p:extLst>
      <p:ext uri="{BB962C8B-B14F-4D97-AF65-F5344CB8AC3E}">
        <p14:creationId xmlns:p14="http://schemas.microsoft.com/office/powerpoint/2010/main" val="410320865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FN MINIMIZATION</a:t>
            </a:r>
            <a:endParaRPr lang="en-US" dirty="0"/>
          </a:p>
        </p:txBody>
      </p:sp>
      <p:pic>
        <p:nvPicPr>
          <p:cNvPr id="5" name="Picture 4"/>
          <p:cNvPicPr>
            <a:picLocks noChangeAspect="1"/>
          </p:cNvPicPr>
          <p:nvPr/>
        </p:nvPicPr>
        <p:blipFill>
          <a:blip r:embed="rId2"/>
          <a:stretch>
            <a:fillRect/>
          </a:stretch>
        </p:blipFill>
        <p:spPr>
          <a:xfrm>
            <a:off x="2136648" y="1728073"/>
            <a:ext cx="4851400" cy="4800600"/>
          </a:xfrm>
          <a:prstGeom prst="rect">
            <a:avLst/>
          </a:prstGeom>
        </p:spPr>
      </p:pic>
      <p:sp>
        <p:nvSpPr>
          <p:cNvPr id="3" name="TextBox 2"/>
          <p:cNvSpPr txBox="1"/>
          <p:nvPr/>
        </p:nvSpPr>
        <p:spPr>
          <a:xfrm>
            <a:off x="8553676" y="6352135"/>
            <a:ext cx="1736373" cy="400110"/>
          </a:xfrm>
          <a:prstGeom prst="rect">
            <a:avLst/>
          </a:prstGeom>
          <a:noFill/>
        </p:spPr>
        <p:txBody>
          <a:bodyPr wrap="none" rtlCol="0">
            <a:spAutoFit/>
          </a:bodyPr>
          <a:lstStyle/>
          <a:p>
            <a:r>
              <a:rPr lang="en-US" sz="2000" dirty="0">
                <a:solidFill>
                  <a:srgbClr val="FF0000"/>
                </a:solidFill>
              </a:rPr>
              <a:t>CLOSED FORM</a:t>
            </a:r>
            <a:endParaRPr lang="en-US" sz="2000" dirty="0">
              <a:solidFill>
                <a:srgbClr val="FF0000"/>
              </a:solidFill>
            </a:endParaRPr>
          </a:p>
        </p:txBody>
      </p:sp>
    </p:spTree>
    <p:extLst>
      <p:ext uri="{BB962C8B-B14F-4D97-AF65-F5344CB8AC3E}">
        <p14:creationId xmlns:p14="http://schemas.microsoft.com/office/powerpoint/2010/main" val="159570596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Iterative method</a:t>
            </a:r>
            <a:endParaRPr lang="en-US" dirty="0"/>
          </a:p>
        </p:txBody>
      </p:sp>
      <p:pic>
        <p:nvPicPr>
          <p:cNvPr id="3" name="Picture 2"/>
          <p:cNvPicPr>
            <a:picLocks noChangeAspect="1"/>
          </p:cNvPicPr>
          <p:nvPr/>
        </p:nvPicPr>
        <p:blipFill rotWithShape="1">
          <a:blip r:embed="rId2"/>
          <a:srcRect l="15463" b="69661"/>
          <a:stretch/>
        </p:blipFill>
        <p:spPr>
          <a:xfrm>
            <a:off x="6561601" y="3965625"/>
            <a:ext cx="4010421" cy="1916513"/>
          </a:xfrm>
          <a:prstGeom prst="rect">
            <a:avLst/>
          </a:prstGeom>
        </p:spPr>
      </p:pic>
      <p:sp>
        <p:nvSpPr>
          <p:cNvPr id="7" name="TextBox 6"/>
          <p:cNvSpPr txBox="1"/>
          <p:nvPr/>
        </p:nvSpPr>
        <p:spPr>
          <a:xfrm>
            <a:off x="8490369" y="6446203"/>
            <a:ext cx="2289359" cy="400110"/>
          </a:xfrm>
          <a:prstGeom prst="rect">
            <a:avLst/>
          </a:prstGeom>
          <a:noFill/>
        </p:spPr>
        <p:txBody>
          <a:bodyPr wrap="none" rtlCol="0">
            <a:spAutoFit/>
          </a:bodyPr>
          <a:lstStyle/>
          <a:p>
            <a:r>
              <a:rPr lang="en-US" sz="2000" dirty="0">
                <a:solidFill>
                  <a:srgbClr val="FF0000"/>
                </a:solidFill>
              </a:rPr>
              <a:t>GRADIENT DESCENT</a:t>
            </a:r>
            <a:endParaRPr lang="en-US" sz="2000" dirty="0">
              <a:solidFill>
                <a:srgbClr val="FF0000"/>
              </a:solidFill>
            </a:endParaRPr>
          </a:p>
        </p:txBody>
      </p:sp>
      <p:pic>
        <p:nvPicPr>
          <p:cNvPr id="8" name="Picture 7"/>
          <p:cNvPicPr>
            <a:picLocks noChangeAspect="1"/>
          </p:cNvPicPr>
          <p:nvPr/>
        </p:nvPicPr>
        <p:blipFill rotWithShape="1">
          <a:blip r:embed="rId3"/>
          <a:srcRect b="69138"/>
          <a:stretch/>
        </p:blipFill>
        <p:spPr>
          <a:xfrm>
            <a:off x="1524000" y="4400597"/>
            <a:ext cx="4851400" cy="1481540"/>
          </a:xfrm>
          <a:prstGeom prst="rect">
            <a:avLst/>
          </a:prstGeom>
        </p:spPr>
      </p:pic>
      <p:pic>
        <p:nvPicPr>
          <p:cNvPr id="9" name="Picture 8"/>
          <p:cNvPicPr>
            <a:picLocks noChangeAspect="1"/>
          </p:cNvPicPr>
          <p:nvPr/>
        </p:nvPicPr>
        <p:blipFill rotWithShape="1">
          <a:blip r:embed="rId3"/>
          <a:srcRect t="43851"/>
          <a:stretch/>
        </p:blipFill>
        <p:spPr>
          <a:xfrm>
            <a:off x="1524000" y="1522056"/>
            <a:ext cx="4851400" cy="2695483"/>
          </a:xfrm>
          <a:prstGeom prst="rect">
            <a:avLst/>
          </a:prstGeom>
        </p:spPr>
      </p:pic>
    </p:spTree>
    <p:extLst>
      <p:ext uri="{BB962C8B-B14F-4D97-AF65-F5344CB8AC3E}">
        <p14:creationId xmlns:p14="http://schemas.microsoft.com/office/powerpoint/2010/main" val="327783897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596" y="0"/>
            <a:ext cx="8229600" cy="1143000"/>
          </a:xfrm>
        </p:spPr>
        <p:txBody>
          <a:bodyPr/>
          <a:lstStyle/>
          <a:p>
            <a:r>
              <a:rPr lang="en-US" dirty="0" smtClean="0">
                <a:latin typeface="Times New Roman" pitchFamily="18" charset="0"/>
                <a:cs typeface="Times New Roman" pitchFamily="18" charset="0"/>
              </a:rPr>
              <a:t>Gradient Descent</a:t>
            </a:r>
            <a:endParaRPr lang="en-US" dirty="0">
              <a:latin typeface="Times New Roman" pitchFamily="18" charset="0"/>
              <a:cs typeface="Times New Roman" pitchFamily="18" charset="0"/>
            </a:endParaRPr>
          </a:p>
        </p:txBody>
      </p:sp>
      <p:pic>
        <p:nvPicPr>
          <p:cNvPr id="3" name="Picture 2"/>
          <p:cNvPicPr>
            <a:picLocks noChangeAspect="1"/>
          </p:cNvPicPr>
          <p:nvPr/>
        </p:nvPicPr>
        <p:blipFill>
          <a:blip r:embed="rId2"/>
          <a:stretch>
            <a:fillRect/>
          </a:stretch>
        </p:blipFill>
        <p:spPr>
          <a:xfrm>
            <a:off x="2309786" y="1857364"/>
            <a:ext cx="3376300" cy="4495902"/>
          </a:xfrm>
          <a:prstGeom prst="rect">
            <a:avLst/>
          </a:prstGeom>
        </p:spPr>
      </p:pic>
      <p:pic>
        <p:nvPicPr>
          <p:cNvPr id="4" name="Picture 3"/>
          <p:cNvPicPr>
            <a:picLocks noChangeAspect="1"/>
          </p:cNvPicPr>
          <p:nvPr/>
        </p:nvPicPr>
        <p:blipFill>
          <a:blip r:embed="rId3"/>
          <a:stretch>
            <a:fillRect/>
          </a:stretch>
        </p:blipFill>
        <p:spPr>
          <a:xfrm>
            <a:off x="6453190" y="1785927"/>
            <a:ext cx="2643174" cy="2863439"/>
          </a:xfrm>
          <a:prstGeom prst="rect">
            <a:avLst/>
          </a:prstGeom>
        </p:spPr>
      </p:pic>
      <p:pic>
        <p:nvPicPr>
          <p:cNvPr id="6" name="Picture 6" descr="alphasmallbig.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24628" y="4929198"/>
            <a:ext cx="2647950" cy="163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Box 6"/>
          <p:cNvSpPr txBox="1"/>
          <p:nvPr/>
        </p:nvSpPr>
        <p:spPr>
          <a:xfrm>
            <a:off x="8490369" y="6446203"/>
            <a:ext cx="2289359" cy="400110"/>
          </a:xfrm>
          <a:prstGeom prst="rect">
            <a:avLst/>
          </a:prstGeom>
          <a:noFill/>
        </p:spPr>
        <p:txBody>
          <a:bodyPr wrap="none" rtlCol="0">
            <a:spAutoFit/>
          </a:bodyPr>
          <a:lstStyle/>
          <a:p>
            <a:r>
              <a:rPr lang="en-US" sz="2000" dirty="0">
                <a:solidFill>
                  <a:srgbClr val="FF0000"/>
                </a:solidFill>
              </a:rPr>
              <a:t>GRADIENT DESCENT</a:t>
            </a:r>
            <a:endParaRPr lang="en-US" sz="2000" dirty="0">
              <a:solidFill>
                <a:srgbClr val="FF0000"/>
              </a:solidFill>
            </a:endParaRPr>
          </a:p>
        </p:txBody>
      </p:sp>
    </p:spTree>
    <p:extLst>
      <p:ext uri="{BB962C8B-B14F-4D97-AF65-F5344CB8AC3E}">
        <p14:creationId xmlns:p14="http://schemas.microsoft.com/office/powerpoint/2010/main" val="205439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373828278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77661" y="1623654"/>
            <a:ext cx="8839200" cy="1828800"/>
          </a:xfrm>
        </p:spPr>
        <p:txBody>
          <a:bodyPr>
            <a:normAutofit/>
          </a:bodyPr>
          <a:lstStyle/>
          <a:p>
            <a:r>
              <a:rPr lang="en-US" dirty="0" smtClean="0"/>
              <a:t> </a:t>
            </a:r>
            <a:br>
              <a:rPr lang="en-US" dirty="0" smtClean="0"/>
            </a:br>
            <a:r>
              <a:rPr lang="en-US" dirty="0"/>
              <a:t>	</a:t>
            </a:r>
            <a:r>
              <a:rPr lang="en-US" dirty="0" smtClean="0"/>
              <a:t>	</a:t>
            </a:r>
            <a:r>
              <a:rPr lang="en-US" dirty="0" smtClean="0">
                <a:latin typeface="Times New Roman" pitchFamily="18" charset="0"/>
                <a:cs typeface="Times New Roman" pitchFamily="18" charset="0"/>
              </a:rPr>
              <a:t>Fitting a straight line</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42320505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p:txBody>
          <a:bodyPr/>
          <a:lstStyle/>
          <a:p>
            <a:r>
              <a:rPr lang="en-US">
                <a:latin typeface="Calibri" charset="0"/>
              </a:rPr>
              <a:t>Fitting a straight line</a:t>
            </a:r>
          </a:p>
        </p:txBody>
      </p:sp>
      <p:sp>
        <p:nvSpPr>
          <p:cNvPr id="4" name="Slide Number Placeholder 3"/>
          <p:cNvSpPr>
            <a:spLocks noGrp="1"/>
          </p:cNvSpPr>
          <p:nvPr>
            <p:ph type="sldNum" sz="quarter" idx="12"/>
          </p:nvPr>
        </p:nvSpPr>
        <p:spPr/>
        <p:txBody>
          <a:bodyPr>
            <a:normAutofit/>
          </a:bodyPr>
          <a:lstStyle/>
          <a:p>
            <a:pPr>
              <a:defRPr/>
            </a:pPr>
            <a:fld id="{6DA4104A-90C5-6948-B3DE-90EA7EDF8324}" type="slidenum">
              <a:rPr lang="en-US" smtClean="0"/>
              <a:pPr>
                <a:defRPr/>
              </a:pPr>
              <a:t>56</a:t>
            </a:fld>
            <a:endParaRPr lang="en-US"/>
          </a:p>
        </p:txBody>
      </p:sp>
      <p:sp>
        <p:nvSpPr>
          <p:cNvPr id="2" name="Rectangle 1"/>
          <p:cNvSpPr/>
          <p:nvPr/>
        </p:nvSpPr>
        <p:spPr>
          <a:xfrm>
            <a:off x="5318673" y="1827768"/>
            <a:ext cx="1626288" cy="263323"/>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192281" y="5713154"/>
            <a:ext cx="1626288" cy="263323"/>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rot="16200000">
            <a:off x="2481799" y="3761467"/>
            <a:ext cx="1626288" cy="263323"/>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2145761" y="1576714"/>
            <a:ext cx="6244293" cy="5251770"/>
          </a:xfrm>
          <a:prstGeom prst="rect">
            <a:avLst/>
          </a:prstGeom>
        </p:spPr>
      </p:pic>
    </p:spTree>
    <p:extLst>
      <p:ext uri="{BB962C8B-B14F-4D97-AF65-F5344CB8AC3E}">
        <p14:creationId xmlns:p14="http://schemas.microsoft.com/office/powerpoint/2010/main" val="253416467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problem</a:t>
            </a:r>
            <a:endParaRPr lang="en-US" dirty="0"/>
          </a:p>
        </p:txBody>
      </p:sp>
      <p:pic>
        <p:nvPicPr>
          <p:cNvPr id="4" name="Picture 3"/>
          <p:cNvPicPr>
            <a:picLocks noChangeAspect="1"/>
          </p:cNvPicPr>
          <p:nvPr/>
        </p:nvPicPr>
        <p:blipFill>
          <a:blip r:embed="rId2"/>
          <a:stretch>
            <a:fillRect/>
          </a:stretch>
        </p:blipFill>
        <p:spPr>
          <a:xfrm>
            <a:off x="1524000" y="1589080"/>
            <a:ext cx="9144000" cy="5268921"/>
          </a:xfrm>
          <a:prstGeom prst="rect">
            <a:avLst/>
          </a:prstGeom>
        </p:spPr>
      </p:pic>
    </p:spTree>
    <p:extLst>
      <p:ext uri="{BB962C8B-B14F-4D97-AF65-F5344CB8AC3E}">
        <p14:creationId xmlns:p14="http://schemas.microsoft.com/office/powerpoint/2010/main" val="371813509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problem</a:t>
            </a:r>
            <a:endParaRPr lang="en-US" dirty="0"/>
          </a:p>
        </p:txBody>
      </p:sp>
      <p:pic>
        <p:nvPicPr>
          <p:cNvPr id="4" name="Picture 3"/>
          <p:cNvPicPr>
            <a:picLocks noChangeAspect="1"/>
          </p:cNvPicPr>
          <p:nvPr/>
        </p:nvPicPr>
        <p:blipFill>
          <a:blip r:embed="rId2"/>
          <a:stretch>
            <a:fillRect/>
          </a:stretch>
        </p:blipFill>
        <p:spPr>
          <a:xfrm>
            <a:off x="1524000" y="1511670"/>
            <a:ext cx="9144000" cy="5346330"/>
          </a:xfrm>
          <a:prstGeom prst="rect">
            <a:avLst/>
          </a:prstGeom>
        </p:spPr>
      </p:pic>
    </p:spTree>
    <p:extLst>
      <p:ext uri="{BB962C8B-B14F-4D97-AF65-F5344CB8AC3E}">
        <p14:creationId xmlns:p14="http://schemas.microsoft.com/office/powerpoint/2010/main" val="135730662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p:txBody>
          <a:bodyPr>
            <a:normAutofit/>
          </a:bodyPr>
          <a:lstStyle/>
          <a:p>
            <a:r>
              <a:rPr lang="en-US" dirty="0">
                <a:latin typeface="Calibri" charset="0"/>
              </a:rPr>
              <a:t>Fitting a straight </a:t>
            </a:r>
            <a:r>
              <a:rPr lang="en-US" dirty="0" smtClean="0">
                <a:latin typeface="Calibri" charset="0"/>
              </a:rPr>
              <a:t>line – Cost function</a:t>
            </a:r>
            <a:endParaRPr lang="en-US" dirty="0">
              <a:latin typeface="Calibri" charset="0"/>
            </a:endParaRPr>
          </a:p>
        </p:txBody>
      </p:sp>
      <p:sp>
        <p:nvSpPr>
          <p:cNvPr id="4" name="Slide Number Placeholder 3"/>
          <p:cNvSpPr>
            <a:spLocks noGrp="1"/>
          </p:cNvSpPr>
          <p:nvPr>
            <p:ph type="sldNum" sz="quarter" idx="12"/>
          </p:nvPr>
        </p:nvSpPr>
        <p:spPr/>
        <p:txBody>
          <a:bodyPr>
            <a:normAutofit/>
          </a:bodyPr>
          <a:lstStyle/>
          <a:p>
            <a:pPr>
              <a:defRPr/>
            </a:pPr>
            <a:fld id="{6DA4104A-90C5-6948-B3DE-90EA7EDF8324}" type="slidenum">
              <a:rPr lang="en-US" smtClean="0"/>
              <a:pPr>
                <a:defRPr/>
              </a:pPr>
              <a:t>59</a:t>
            </a:fld>
            <a:endParaRPr lang="en-US"/>
          </a:p>
        </p:txBody>
      </p:sp>
      <p:sp>
        <p:nvSpPr>
          <p:cNvPr id="2" name="Rectangle 1"/>
          <p:cNvSpPr/>
          <p:nvPr/>
        </p:nvSpPr>
        <p:spPr>
          <a:xfrm>
            <a:off x="5318673" y="1827768"/>
            <a:ext cx="1626288" cy="263323"/>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192281" y="5713154"/>
            <a:ext cx="1626288" cy="263323"/>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rot="16200000">
            <a:off x="2481799" y="3761467"/>
            <a:ext cx="1626288" cy="263323"/>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a:stretch>
            <a:fillRect/>
          </a:stretch>
        </p:blipFill>
        <p:spPr>
          <a:xfrm>
            <a:off x="2136649" y="1516699"/>
            <a:ext cx="6885137" cy="5392495"/>
          </a:xfrm>
          <a:prstGeom prst="rect">
            <a:avLst/>
          </a:prstGeom>
        </p:spPr>
      </p:pic>
    </p:spTree>
    <p:extLst>
      <p:ext uri="{BB962C8B-B14F-4D97-AF65-F5344CB8AC3E}">
        <p14:creationId xmlns:p14="http://schemas.microsoft.com/office/powerpoint/2010/main" val="40055536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logo with a blue and green design&#10;&#10;Description automatically generated">
            <a:extLst>
              <a:ext uri="{FF2B5EF4-FFF2-40B4-BE49-F238E27FC236}">
                <a16:creationId xmlns:a16="http://schemas.microsoft.com/office/drawing/2014/main" id="{CB2E3B9A-84DD-F547-3E5B-B66B2BE2DFC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3941" y="6288740"/>
            <a:ext cx="534533" cy="540000"/>
          </a:xfrm>
        </p:spPr>
      </p:pic>
      <p:pic>
        <p:nvPicPr>
          <p:cNvPr id="13" name="Picture 12" descr="A blue and white logo&#10;&#10;Description automatically generated">
            <a:extLst>
              <a:ext uri="{FF2B5EF4-FFF2-40B4-BE49-F238E27FC236}">
                <a16:creationId xmlns:a16="http://schemas.microsoft.com/office/drawing/2014/main" id="{197B6D35-0A60-34D8-7350-EC0D7D76DE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628059" y="6288740"/>
            <a:ext cx="540000" cy="540000"/>
          </a:xfrm>
          <a:prstGeom prst="rect">
            <a:avLst/>
          </a:prstGeom>
        </p:spPr>
      </p:pic>
      <p:grpSp>
        <p:nvGrpSpPr>
          <p:cNvPr id="2" name="Group 1">
            <a:extLst>
              <a:ext uri="{FF2B5EF4-FFF2-40B4-BE49-F238E27FC236}">
                <a16:creationId xmlns:a16="http://schemas.microsoft.com/office/drawing/2014/main" id="{60382C53-0AC2-0C1C-8441-2FF47CB01405}"/>
              </a:ext>
            </a:extLst>
          </p:cNvPr>
          <p:cNvGrpSpPr/>
          <p:nvPr/>
        </p:nvGrpSpPr>
        <p:grpSpPr>
          <a:xfrm>
            <a:off x="23940" y="-1"/>
            <a:ext cx="12096277" cy="1112781"/>
            <a:chOff x="0" y="0"/>
            <a:chExt cx="12192000" cy="1008000"/>
          </a:xfrm>
        </p:grpSpPr>
        <p:sp>
          <p:nvSpPr>
            <p:cNvPr id="14" name="Rectangle 13">
              <a:extLst>
                <a:ext uri="{FF2B5EF4-FFF2-40B4-BE49-F238E27FC236}">
                  <a16:creationId xmlns:a16="http://schemas.microsoft.com/office/drawing/2014/main" id="{4ED3BF48-B0B7-0CD8-DAA9-7708E3928839}"/>
                </a:ext>
              </a:extLst>
            </p:cNvPr>
            <p:cNvSpPr/>
            <p:nvPr/>
          </p:nvSpPr>
          <p:spPr>
            <a:xfrm>
              <a:off x="0" y="0"/>
              <a:ext cx="12192000" cy="900000"/>
            </a:xfrm>
            <a:prstGeom prst="rect">
              <a:avLst/>
            </a:prstGeom>
            <a:solidFill>
              <a:srgbClr val="5587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47945431-314A-D0EA-DE2A-E9CAC16F5483}"/>
                </a:ext>
              </a:extLst>
            </p:cNvPr>
            <p:cNvSpPr/>
            <p:nvPr/>
          </p:nvSpPr>
          <p:spPr>
            <a:xfrm>
              <a:off x="0" y="900000"/>
              <a:ext cx="12192000" cy="108000"/>
            </a:xfrm>
            <a:prstGeom prst="rect">
              <a:avLst/>
            </a:prstGeom>
            <a:solidFill>
              <a:srgbClr val="86C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 name="Title 1">
            <a:extLst>
              <a:ext uri="{FF2B5EF4-FFF2-40B4-BE49-F238E27FC236}">
                <a16:creationId xmlns:a16="http://schemas.microsoft.com/office/drawing/2014/main" id="{01CB1B04-9D91-9129-9747-55103BEDCADD}"/>
              </a:ext>
            </a:extLst>
          </p:cNvPr>
          <p:cNvSpPr txBox="1">
            <a:spLocks/>
          </p:cNvSpPr>
          <p:nvPr/>
        </p:nvSpPr>
        <p:spPr>
          <a:xfrm>
            <a:off x="23940" y="-212782"/>
            <a:ext cx="121680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algn="ctr">
              <a:lnSpc>
                <a:spcPct val="107000"/>
              </a:lnSpc>
              <a:spcBef>
                <a:spcPts val="0"/>
              </a:spcBef>
              <a:spcAft>
                <a:spcPts val="800"/>
              </a:spcAft>
            </a:pPr>
            <a:r>
              <a:rPr lang="en-US" b="1" dirty="0" smtClean="0">
                <a:solidFill>
                  <a:schemeClr val="bg1"/>
                </a:solidFill>
                <a:latin typeface="+mn-lt"/>
                <a:ea typeface="Calibri" panose="020F0502020204030204" pitchFamily="34" charset="0"/>
                <a:cs typeface="Mangal" panose="02040503050203030202" pitchFamily="18" charset="0"/>
              </a:rPr>
              <a:t>Course - Outline</a:t>
            </a:r>
            <a:endParaRPr lang="en-US" dirty="0">
              <a:solidFill>
                <a:schemeClr val="bg1"/>
              </a:solidFill>
              <a:effectLst/>
              <a:latin typeface="+mn-lt"/>
              <a:ea typeface="Calibri" panose="020F0502020204030204" pitchFamily="34" charset="0"/>
              <a:cs typeface="Mangal" panose="02040503050203030202" pitchFamily="18" charset="0"/>
            </a:endParaRPr>
          </a:p>
        </p:txBody>
      </p:sp>
      <p:sp>
        <p:nvSpPr>
          <p:cNvPr id="7" name="TextBox 6">
            <a:extLst>
              <a:ext uri="{FF2B5EF4-FFF2-40B4-BE49-F238E27FC236}">
                <a16:creationId xmlns:a16="http://schemas.microsoft.com/office/drawing/2014/main" id="{0A103CAC-D7E4-40D5-E07E-0250FF08E216}"/>
              </a:ext>
            </a:extLst>
          </p:cNvPr>
          <p:cNvSpPr txBox="1"/>
          <p:nvPr/>
        </p:nvSpPr>
        <p:spPr>
          <a:xfrm>
            <a:off x="3047215" y="3136070"/>
            <a:ext cx="6094428" cy="373757"/>
          </a:xfrm>
          <a:prstGeom prst="rect">
            <a:avLst/>
          </a:prstGeom>
          <a:noFill/>
        </p:spPr>
        <p:txBody>
          <a:bodyPr wrap="square">
            <a:spAutoFit/>
          </a:bodyPr>
          <a:lstStyle/>
          <a:p>
            <a:pPr marL="0" marR="0" algn="just">
              <a:lnSpc>
                <a:spcPct val="107000"/>
              </a:lnSpc>
              <a:spcBef>
                <a:spcPts val="0"/>
              </a:spcBef>
              <a:spcAft>
                <a:spcPts val="800"/>
              </a:spcAft>
            </a:pPr>
            <a:r>
              <a:rPr lang="en-US" b="1" dirty="0">
                <a:solidFill>
                  <a:schemeClr val="bg1"/>
                </a:solidFill>
                <a:effectLst/>
                <a:latin typeface="Cambria" panose="02040503050406030204" pitchFamily="18" charset="0"/>
                <a:ea typeface="Calibri" panose="020F0502020204030204" pitchFamily="34" charset="0"/>
                <a:cs typeface="Mangal" panose="02040503050203030202" pitchFamily="18" charset="0"/>
              </a:rPr>
              <a:t>4.4 Faculty and Staff Matters</a:t>
            </a:r>
            <a:endParaRPr lang="en-US"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p:txBody>
      </p:sp>
      <p:sp>
        <p:nvSpPr>
          <p:cNvPr id="6" name="TextBox 5"/>
          <p:cNvSpPr txBox="1"/>
          <p:nvPr/>
        </p:nvSpPr>
        <p:spPr>
          <a:xfrm>
            <a:off x="778597" y="1764425"/>
            <a:ext cx="10161780" cy="4524315"/>
          </a:xfrm>
          <a:prstGeom prst="rect">
            <a:avLst/>
          </a:prstGeom>
          <a:noFill/>
        </p:spPr>
        <p:txBody>
          <a:bodyPr wrap="square" rtlCol="0">
            <a:spAutoFit/>
          </a:bodyPr>
          <a:lstStyle/>
          <a:p>
            <a:r>
              <a:rPr lang="en-IN" sz="2400" dirty="0" smtClean="0"/>
              <a:t>Lec13, Lec14, Lec15 </a:t>
            </a:r>
            <a:r>
              <a:rPr lang="en-IN" sz="2400" dirty="0"/>
              <a:t>: </a:t>
            </a:r>
            <a:r>
              <a:rPr lang="en-IN" sz="2400" dirty="0" smtClean="0"/>
              <a:t>Neural </a:t>
            </a:r>
            <a:r>
              <a:rPr lang="en-IN" sz="2400" dirty="0"/>
              <a:t>Networks </a:t>
            </a:r>
            <a:r>
              <a:rPr lang="en-IN" sz="2400" dirty="0" smtClean="0"/>
              <a:t>(# </a:t>
            </a:r>
            <a:r>
              <a:rPr lang="en-IN" sz="2400" dirty="0"/>
              <a:t>of hrs ~ </a:t>
            </a:r>
            <a:r>
              <a:rPr lang="en-IN" sz="2400" dirty="0" smtClean="0"/>
              <a:t>6</a:t>
            </a:r>
            <a:r>
              <a:rPr lang="en-IN" sz="2400" dirty="0"/>
              <a:t>)</a:t>
            </a:r>
          </a:p>
          <a:p>
            <a:r>
              <a:rPr lang="en-IN" sz="2400" dirty="0"/>
              <a:t>- Perceptron</a:t>
            </a:r>
          </a:p>
          <a:p>
            <a:r>
              <a:rPr lang="en-IN" sz="2400" dirty="0"/>
              <a:t>- Multi-Layer-Perceptron</a:t>
            </a:r>
          </a:p>
          <a:p>
            <a:r>
              <a:rPr lang="en-IN" sz="2400" dirty="0"/>
              <a:t>- Introduction to Deep neural networks</a:t>
            </a:r>
          </a:p>
          <a:p>
            <a:r>
              <a:rPr lang="en-IN" sz="2400" dirty="0"/>
              <a:t>- Tutorial #</a:t>
            </a:r>
            <a:r>
              <a:rPr lang="en-IN" sz="2400" dirty="0" smtClean="0"/>
              <a:t>5 (</a:t>
            </a:r>
            <a:r>
              <a:rPr lang="en-IN" sz="2400" dirty="0"/>
              <a:t>NN-based classification</a:t>
            </a:r>
            <a:r>
              <a:rPr lang="en-IN" sz="2400" dirty="0" smtClean="0"/>
              <a:t>)</a:t>
            </a:r>
            <a:endParaRPr lang="en-IN" sz="2400" dirty="0"/>
          </a:p>
          <a:p>
            <a:r>
              <a:rPr lang="en-IN" sz="2400" dirty="0"/>
              <a:t>Case studies (3</a:t>
            </a:r>
            <a:r>
              <a:rPr lang="en-IN" sz="2400" dirty="0" smtClean="0"/>
              <a:t>)</a:t>
            </a:r>
            <a:endParaRPr lang="en-IN" sz="2400" dirty="0"/>
          </a:p>
          <a:p>
            <a:r>
              <a:rPr lang="en-IN" sz="2400" dirty="0"/>
              <a:t>Tutorial #</a:t>
            </a:r>
            <a:r>
              <a:rPr lang="en-IN" sz="2400" dirty="0" smtClean="0"/>
              <a:t>6</a:t>
            </a:r>
            <a:r>
              <a:rPr lang="en-IN" sz="2400" dirty="0"/>
              <a:t> </a:t>
            </a:r>
            <a:r>
              <a:rPr lang="en-IN" sz="2400" dirty="0" smtClean="0"/>
              <a:t>(</a:t>
            </a:r>
            <a:r>
              <a:rPr lang="en-IN" sz="2400" dirty="0"/>
              <a:t>U-Net based </a:t>
            </a:r>
            <a:r>
              <a:rPr lang="en-IN" sz="2400" dirty="0" smtClean="0"/>
              <a:t>segmentation)</a:t>
            </a:r>
          </a:p>
          <a:p>
            <a:r>
              <a:rPr lang="en-IN" sz="2400" dirty="0" smtClean="0"/>
              <a:t>Tutorial </a:t>
            </a:r>
            <a:r>
              <a:rPr lang="en-IN" sz="2400" dirty="0"/>
              <a:t>#</a:t>
            </a:r>
            <a:r>
              <a:rPr lang="en-IN" sz="2400" dirty="0" smtClean="0"/>
              <a:t>7 (</a:t>
            </a:r>
            <a:r>
              <a:rPr lang="en-IN" sz="2400" dirty="0" err="1" smtClean="0"/>
              <a:t>Yolo</a:t>
            </a:r>
            <a:r>
              <a:rPr lang="en-IN" sz="2400" dirty="0" smtClean="0"/>
              <a:t>-based detection)</a:t>
            </a:r>
          </a:p>
          <a:p>
            <a:endParaRPr lang="en-IN" sz="2400" dirty="0"/>
          </a:p>
          <a:p>
            <a:r>
              <a:rPr lang="en-IN" sz="2400" dirty="0" smtClean="0"/>
              <a:t>Lec16, Lec17 : Recent </a:t>
            </a:r>
            <a:r>
              <a:rPr lang="en-IN" sz="2400" dirty="0"/>
              <a:t>advances </a:t>
            </a:r>
            <a:r>
              <a:rPr lang="en-IN" sz="2400" dirty="0" smtClean="0"/>
              <a:t>(# </a:t>
            </a:r>
            <a:r>
              <a:rPr lang="en-IN" sz="2400" dirty="0"/>
              <a:t>of hrs ~ </a:t>
            </a:r>
            <a:r>
              <a:rPr lang="en-IN" sz="2400" dirty="0" smtClean="0"/>
              <a:t>2</a:t>
            </a:r>
            <a:r>
              <a:rPr lang="en-IN" sz="2400" dirty="0"/>
              <a:t>)</a:t>
            </a:r>
          </a:p>
          <a:p>
            <a:r>
              <a:rPr lang="en-IN" sz="2400" dirty="0"/>
              <a:t>- Introduction to GANs</a:t>
            </a:r>
          </a:p>
          <a:p>
            <a:r>
              <a:rPr lang="en-IN" sz="2400" dirty="0"/>
              <a:t>- Causal </a:t>
            </a:r>
            <a:r>
              <a:rPr lang="en-IN" sz="2400" dirty="0" smtClean="0"/>
              <a:t>Learning</a:t>
            </a:r>
            <a:endParaRPr lang="en-IN" sz="2400" dirty="0"/>
          </a:p>
        </p:txBody>
      </p:sp>
    </p:spTree>
    <p:extLst>
      <p:ext uri="{BB962C8B-B14F-4D97-AF65-F5344CB8AC3E}">
        <p14:creationId xmlns:p14="http://schemas.microsoft.com/office/powerpoint/2010/main" val="37859810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p:txBody>
          <a:bodyPr>
            <a:normAutofit/>
          </a:bodyPr>
          <a:lstStyle/>
          <a:p>
            <a:r>
              <a:rPr lang="en-US" dirty="0" smtClean="0">
                <a:latin typeface="Calibri" charset="0"/>
              </a:rPr>
              <a:t>Closed form – </a:t>
            </a:r>
            <a:r>
              <a:rPr lang="en-US" dirty="0">
                <a:latin typeface="Calibri" charset="0"/>
              </a:rPr>
              <a:t>Minimize sum of square error</a:t>
            </a:r>
          </a:p>
        </p:txBody>
      </p:sp>
      <p:sp>
        <p:nvSpPr>
          <p:cNvPr id="4" name="Slide Number Placeholder 3"/>
          <p:cNvSpPr>
            <a:spLocks noGrp="1"/>
          </p:cNvSpPr>
          <p:nvPr>
            <p:ph type="sldNum" sz="quarter" idx="12"/>
          </p:nvPr>
        </p:nvSpPr>
        <p:spPr/>
        <p:txBody>
          <a:bodyPr>
            <a:normAutofit/>
          </a:bodyPr>
          <a:lstStyle/>
          <a:p>
            <a:pPr>
              <a:defRPr/>
            </a:pPr>
            <a:fld id="{653ADF10-0B18-8A46-8142-BFA968830705}" type="slidenum">
              <a:rPr lang="en-US" smtClean="0"/>
              <a:pPr>
                <a:defRPr/>
              </a:pPr>
              <a:t>60</a:t>
            </a:fld>
            <a:endParaRPr lang="en-US"/>
          </a:p>
        </p:txBody>
      </p:sp>
      <p:pic>
        <p:nvPicPr>
          <p:cNvPr id="73731"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52638" y="3573463"/>
            <a:ext cx="2463800" cy="2705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3732"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52638" y="1916113"/>
            <a:ext cx="2400300" cy="1346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08513" y="2133600"/>
            <a:ext cx="2527300" cy="106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43775" y="1989138"/>
            <a:ext cx="1841500" cy="1155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639341" y="3891296"/>
            <a:ext cx="3683000" cy="182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6"/>
          <p:cNvSpPr txBox="1">
            <a:spLocks noChangeArrowheads="1"/>
          </p:cNvSpPr>
          <p:nvPr/>
        </p:nvSpPr>
        <p:spPr bwMode="auto">
          <a:xfrm>
            <a:off x="6048376" y="6237288"/>
            <a:ext cx="2005013"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2400">
                <a:solidFill>
                  <a:srgbClr val="FFFFFF"/>
                </a:solidFill>
                <a:latin typeface="Tw Cen MT" charset="0"/>
              </a:rPr>
              <a:t>Pseudo-inverse</a:t>
            </a:r>
          </a:p>
        </p:txBody>
      </p:sp>
      <p:pic>
        <p:nvPicPr>
          <p:cNvPr id="2" name="Picture 1"/>
          <p:cNvPicPr>
            <a:picLocks noChangeAspect="1"/>
          </p:cNvPicPr>
          <p:nvPr/>
        </p:nvPicPr>
        <p:blipFill>
          <a:blip r:embed="rId7"/>
          <a:stretch>
            <a:fillRect/>
          </a:stretch>
        </p:blipFill>
        <p:spPr>
          <a:xfrm>
            <a:off x="1524001" y="1516699"/>
            <a:ext cx="5611813" cy="1840865"/>
          </a:xfrm>
          <a:prstGeom prst="rect">
            <a:avLst/>
          </a:prstGeom>
        </p:spPr>
      </p:pic>
    </p:spTree>
    <p:extLst>
      <p:ext uri="{BB962C8B-B14F-4D97-AF65-F5344CB8AC3E}">
        <p14:creationId xmlns:p14="http://schemas.microsoft.com/office/powerpoint/2010/main" val="35884432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p:txBody>
          <a:bodyPr>
            <a:normAutofit/>
          </a:bodyPr>
          <a:lstStyle/>
          <a:p>
            <a:r>
              <a:rPr lang="en-US" dirty="0">
                <a:latin typeface="Calibri" charset="0"/>
              </a:rPr>
              <a:t>Gradient Descent – Minimize sum of square error</a:t>
            </a:r>
          </a:p>
        </p:txBody>
      </p:sp>
      <p:sp>
        <p:nvSpPr>
          <p:cNvPr id="4" name="Slide Number Placeholder 3"/>
          <p:cNvSpPr>
            <a:spLocks noGrp="1"/>
          </p:cNvSpPr>
          <p:nvPr>
            <p:ph type="sldNum" sz="quarter" idx="12"/>
          </p:nvPr>
        </p:nvSpPr>
        <p:spPr/>
        <p:txBody>
          <a:bodyPr>
            <a:normAutofit/>
          </a:bodyPr>
          <a:lstStyle/>
          <a:p>
            <a:pPr>
              <a:defRPr/>
            </a:pPr>
            <a:fld id="{6213013C-F2C6-5349-B05D-D00F61A6F6DF}" type="slidenum">
              <a:rPr lang="en-US" smtClean="0"/>
              <a:pPr>
                <a:defRPr/>
              </a:pPr>
              <a:t>61</a:t>
            </a:fld>
            <a:endParaRPr lang="en-US"/>
          </a:p>
        </p:txBody>
      </p:sp>
      <p:pic>
        <p:nvPicPr>
          <p:cNvPr id="2" name="Picture 1"/>
          <p:cNvPicPr>
            <a:picLocks noChangeAspect="1"/>
          </p:cNvPicPr>
          <p:nvPr/>
        </p:nvPicPr>
        <p:blipFill>
          <a:blip r:embed="rId3"/>
          <a:stretch>
            <a:fillRect/>
          </a:stretch>
        </p:blipFill>
        <p:spPr>
          <a:xfrm>
            <a:off x="2136648" y="1618298"/>
            <a:ext cx="2959100" cy="596900"/>
          </a:xfrm>
          <a:prstGeom prst="rect">
            <a:avLst/>
          </a:prstGeom>
        </p:spPr>
      </p:pic>
      <p:pic>
        <p:nvPicPr>
          <p:cNvPr id="5" name="Picture 4"/>
          <p:cNvPicPr>
            <a:picLocks noChangeAspect="1"/>
          </p:cNvPicPr>
          <p:nvPr/>
        </p:nvPicPr>
        <p:blipFill>
          <a:blip r:embed="rId4"/>
          <a:stretch>
            <a:fillRect/>
          </a:stretch>
        </p:blipFill>
        <p:spPr>
          <a:xfrm>
            <a:off x="7696200" y="5236634"/>
            <a:ext cx="2971800" cy="1524000"/>
          </a:xfrm>
          <a:prstGeom prst="rect">
            <a:avLst/>
          </a:prstGeom>
        </p:spPr>
      </p:pic>
      <p:pic>
        <p:nvPicPr>
          <p:cNvPr id="12"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33219" y="2812563"/>
            <a:ext cx="2781300" cy="1117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5"/>
          <p:cNvSpPr/>
          <p:nvPr/>
        </p:nvSpPr>
        <p:spPr>
          <a:xfrm rot="20496274">
            <a:off x="3806549" y="5282226"/>
            <a:ext cx="901975" cy="18404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rot="2363710">
            <a:off x="1980189" y="5196206"/>
            <a:ext cx="901975" cy="18404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rot="20496274">
            <a:off x="6499206" y="5397816"/>
            <a:ext cx="901975" cy="18404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rot="2886019">
            <a:off x="5114059" y="4629294"/>
            <a:ext cx="901975" cy="18404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6"/>
          <a:stretch>
            <a:fillRect/>
          </a:stretch>
        </p:blipFill>
        <p:spPr>
          <a:xfrm>
            <a:off x="1566811" y="1516698"/>
            <a:ext cx="4083054" cy="1197192"/>
          </a:xfrm>
          <a:prstGeom prst="rect">
            <a:avLst/>
          </a:prstGeom>
        </p:spPr>
      </p:pic>
      <p:pic>
        <p:nvPicPr>
          <p:cNvPr id="8" name="Picture 7"/>
          <p:cNvPicPr>
            <a:picLocks noChangeAspect="1"/>
          </p:cNvPicPr>
          <p:nvPr/>
        </p:nvPicPr>
        <p:blipFill>
          <a:blip r:embed="rId7"/>
          <a:stretch>
            <a:fillRect/>
          </a:stretch>
        </p:blipFill>
        <p:spPr>
          <a:xfrm>
            <a:off x="6813376" y="3552128"/>
            <a:ext cx="3854625" cy="3342520"/>
          </a:xfrm>
          <a:prstGeom prst="rect">
            <a:avLst/>
          </a:prstGeom>
        </p:spPr>
      </p:pic>
      <p:pic>
        <p:nvPicPr>
          <p:cNvPr id="14" name="Picture 13"/>
          <p:cNvPicPr>
            <a:picLocks noChangeAspect="1"/>
          </p:cNvPicPr>
          <p:nvPr/>
        </p:nvPicPr>
        <p:blipFill>
          <a:blip r:embed="rId8"/>
          <a:stretch>
            <a:fillRect/>
          </a:stretch>
        </p:blipFill>
        <p:spPr>
          <a:xfrm>
            <a:off x="5080093" y="3520059"/>
            <a:ext cx="1746074" cy="3356184"/>
          </a:xfrm>
          <a:prstGeom prst="rect">
            <a:avLst/>
          </a:prstGeom>
        </p:spPr>
      </p:pic>
    </p:spTree>
    <p:extLst>
      <p:ext uri="{BB962C8B-B14F-4D97-AF65-F5344CB8AC3E}">
        <p14:creationId xmlns:p14="http://schemas.microsoft.com/office/powerpoint/2010/main" val="3619731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p:txBody>
          <a:bodyPr/>
          <a:lstStyle/>
          <a:p>
            <a:r>
              <a:rPr lang="en-US">
                <a:latin typeface="Calibri" charset="0"/>
              </a:rPr>
              <a:t>Gradient Descent</a:t>
            </a:r>
          </a:p>
        </p:txBody>
      </p:sp>
      <p:sp>
        <p:nvSpPr>
          <p:cNvPr id="4" name="Slide Number Placeholder 3"/>
          <p:cNvSpPr>
            <a:spLocks noGrp="1"/>
          </p:cNvSpPr>
          <p:nvPr>
            <p:ph type="sldNum" sz="quarter" idx="12"/>
          </p:nvPr>
        </p:nvSpPr>
        <p:spPr/>
        <p:txBody>
          <a:bodyPr>
            <a:normAutofit/>
          </a:bodyPr>
          <a:lstStyle/>
          <a:p>
            <a:pPr>
              <a:defRPr/>
            </a:pPr>
            <a:fld id="{6213013C-F2C6-5349-B05D-D00F61A6F6DF}" type="slidenum">
              <a:rPr lang="en-US" smtClean="0"/>
              <a:pPr>
                <a:defRPr/>
              </a:pPr>
              <a:t>62</a:t>
            </a:fld>
            <a:endParaRPr lang="en-US"/>
          </a:p>
        </p:txBody>
      </p:sp>
      <p:pic>
        <p:nvPicPr>
          <p:cNvPr id="6" name="Picture 5"/>
          <p:cNvPicPr>
            <a:picLocks noChangeAspect="1"/>
          </p:cNvPicPr>
          <p:nvPr/>
        </p:nvPicPr>
        <p:blipFill>
          <a:blip r:embed="rId3"/>
          <a:stretch>
            <a:fillRect/>
          </a:stretch>
        </p:blipFill>
        <p:spPr>
          <a:xfrm>
            <a:off x="2057400" y="254000"/>
            <a:ext cx="6832600" cy="6604000"/>
          </a:xfrm>
          <a:prstGeom prst="rect">
            <a:avLst/>
          </a:prstGeom>
        </p:spPr>
      </p:pic>
    </p:spTree>
    <p:extLst>
      <p:ext uri="{BB962C8B-B14F-4D97-AF65-F5344CB8AC3E}">
        <p14:creationId xmlns:p14="http://schemas.microsoft.com/office/powerpoint/2010/main" val="120564557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p:txBody>
          <a:bodyPr/>
          <a:lstStyle/>
          <a:p>
            <a:r>
              <a:rPr lang="en-US">
                <a:latin typeface="Calibri" charset="0"/>
              </a:rPr>
              <a:t>Gradient Descent</a:t>
            </a:r>
          </a:p>
        </p:txBody>
      </p:sp>
      <p:sp>
        <p:nvSpPr>
          <p:cNvPr id="4" name="Slide Number Placeholder 3"/>
          <p:cNvSpPr>
            <a:spLocks noGrp="1"/>
          </p:cNvSpPr>
          <p:nvPr>
            <p:ph type="sldNum" sz="quarter" idx="12"/>
          </p:nvPr>
        </p:nvSpPr>
        <p:spPr/>
        <p:txBody>
          <a:bodyPr>
            <a:normAutofit/>
          </a:bodyPr>
          <a:lstStyle/>
          <a:p>
            <a:pPr>
              <a:defRPr/>
            </a:pPr>
            <a:fld id="{6213013C-F2C6-5349-B05D-D00F61A6F6DF}" type="slidenum">
              <a:rPr lang="en-US" smtClean="0"/>
              <a:pPr>
                <a:defRPr/>
              </a:pPr>
              <a:t>63</a:t>
            </a:fld>
            <a:endParaRPr lang="en-US"/>
          </a:p>
        </p:txBody>
      </p:sp>
      <p:pic>
        <p:nvPicPr>
          <p:cNvPr id="2" name="Picture 1"/>
          <p:cNvPicPr>
            <a:picLocks noChangeAspect="1"/>
          </p:cNvPicPr>
          <p:nvPr/>
        </p:nvPicPr>
        <p:blipFill>
          <a:blip r:embed="rId2"/>
          <a:stretch>
            <a:fillRect/>
          </a:stretch>
        </p:blipFill>
        <p:spPr>
          <a:xfrm>
            <a:off x="2057400" y="177800"/>
            <a:ext cx="6743700" cy="6489700"/>
          </a:xfrm>
          <a:prstGeom prst="rect">
            <a:avLst/>
          </a:prstGeom>
        </p:spPr>
      </p:pic>
    </p:spTree>
    <p:extLst>
      <p:ext uri="{BB962C8B-B14F-4D97-AF65-F5344CB8AC3E}">
        <p14:creationId xmlns:p14="http://schemas.microsoft.com/office/powerpoint/2010/main" val="294240064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Convergence</a:t>
            </a:r>
            <a:endParaRPr lang="en-US" dirty="0"/>
          </a:p>
        </p:txBody>
      </p:sp>
      <p:pic>
        <p:nvPicPr>
          <p:cNvPr id="4" name="Picture 3"/>
          <p:cNvPicPr>
            <a:picLocks noChangeAspect="1"/>
          </p:cNvPicPr>
          <p:nvPr/>
        </p:nvPicPr>
        <p:blipFill>
          <a:blip r:embed="rId2"/>
          <a:stretch>
            <a:fillRect/>
          </a:stretch>
        </p:blipFill>
        <p:spPr>
          <a:xfrm>
            <a:off x="1744134" y="2133600"/>
            <a:ext cx="4584700" cy="3467100"/>
          </a:xfrm>
          <a:prstGeom prst="rect">
            <a:avLst/>
          </a:prstGeom>
        </p:spPr>
      </p:pic>
    </p:spTree>
    <p:extLst>
      <p:ext uri="{BB962C8B-B14F-4D97-AF65-F5344CB8AC3E}">
        <p14:creationId xmlns:p14="http://schemas.microsoft.com/office/powerpoint/2010/main" val="113114200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p:txBody>
          <a:bodyPr/>
          <a:lstStyle/>
          <a:p>
            <a:r>
              <a:rPr lang="en-US" dirty="0" smtClean="0">
                <a:latin typeface="Calibri" charset="0"/>
              </a:rPr>
              <a:t>Sample problem</a:t>
            </a:r>
            <a:endParaRPr lang="en-US" dirty="0">
              <a:latin typeface="Calibri" charset="0"/>
            </a:endParaRPr>
          </a:p>
        </p:txBody>
      </p:sp>
      <p:sp>
        <p:nvSpPr>
          <p:cNvPr id="4" name="Slide Number Placeholder 3"/>
          <p:cNvSpPr>
            <a:spLocks noGrp="1"/>
          </p:cNvSpPr>
          <p:nvPr>
            <p:ph type="sldNum" sz="quarter" idx="12"/>
          </p:nvPr>
        </p:nvSpPr>
        <p:spPr/>
        <p:txBody>
          <a:bodyPr>
            <a:normAutofit/>
          </a:bodyPr>
          <a:lstStyle/>
          <a:p>
            <a:pPr>
              <a:defRPr/>
            </a:pPr>
            <a:fld id="{6213013C-F2C6-5349-B05D-D00F61A6F6DF}" type="slidenum">
              <a:rPr lang="en-US" smtClean="0"/>
              <a:pPr>
                <a:defRPr/>
              </a:pPr>
              <a:t>65</a:t>
            </a:fld>
            <a:endParaRPr lang="en-US"/>
          </a:p>
        </p:txBody>
      </p:sp>
      <p:pic>
        <p:nvPicPr>
          <p:cNvPr id="2" name="Picture 1" descr="FITSTLINE.png"/>
          <p:cNvPicPr>
            <a:picLocks noChangeAspect="1"/>
          </p:cNvPicPr>
          <p:nvPr/>
        </p:nvPicPr>
        <p:blipFill rotWithShape="1">
          <a:blip r:embed="rId2">
            <a:extLst>
              <a:ext uri="{28A0092B-C50C-407E-A947-70E740481C1C}">
                <a14:useLocalDpi xmlns:a14="http://schemas.microsoft.com/office/drawing/2010/main" val="0"/>
              </a:ext>
            </a:extLst>
          </a:blip>
          <a:srcRect l="21992" t="29452" r="12419" b="14493"/>
          <a:stretch/>
        </p:blipFill>
        <p:spPr>
          <a:xfrm>
            <a:off x="1919192" y="2225565"/>
            <a:ext cx="5997512" cy="2960935"/>
          </a:xfrm>
          <a:prstGeom prst="rect">
            <a:avLst/>
          </a:prstGeom>
        </p:spPr>
      </p:pic>
    </p:spTree>
    <p:extLst>
      <p:ext uri="{BB962C8B-B14F-4D97-AF65-F5344CB8AC3E}">
        <p14:creationId xmlns:p14="http://schemas.microsoft.com/office/powerpoint/2010/main" val="411958008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3" name="Content Placeholder 2"/>
          <p:cNvSpPr>
            <a:spLocks noGrp="1"/>
          </p:cNvSpPr>
          <p:nvPr>
            <p:ph sz="quarter" idx="1"/>
          </p:nvPr>
        </p:nvSpPr>
        <p:spPr/>
        <p:txBody>
          <a:bodyPr>
            <a:normAutofit/>
          </a:bodyPr>
          <a:lstStyle/>
          <a:p>
            <a:r>
              <a:rPr lang="en-US" dirty="0"/>
              <a:t>There are variations of gradient descent for example </a:t>
            </a:r>
            <a:r>
              <a:rPr lang="en-US" dirty="0" smtClean="0"/>
              <a:t>Newton's </a:t>
            </a:r>
            <a:r>
              <a:rPr lang="en-US" dirty="0"/>
              <a:t>method which need more computations, but </a:t>
            </a:r>
            <a:r>
              <a:rPr lang="fr-FR" dirty="0" smtClean="0"/>
              <a:t>converge </a:t>
            </a:r>
            <a:r>
              <a:rPr lang="fr-FR" dirty="0" err="1"/>
              <a:t>quickly</a:t>
            </a:r>
            <a:r>
              <a:rPr lang="fr-FR" dirty="0"/>
              <a:t>. </a:t>
            </a:r>
            <a:endParaRPr lang="fr-FR" dirty="0" smtClean="0"/>
          </a:p>
          <a:p>
            <a:endParaRPr lang="en-US" dirty="0"/>
          </a:p>
          <a:p>
            <a:r>
              <a:rPr lang="en-US" dirty="0"/>
              <a:t>Also, we note that when we need to maximize a </a:t>
            </a:r>
            <a:r>
              <a:rPr lang="en-US" dirty="0" smtClean="0"/>
              <a:t>function instead </a:t>
            </a:r>
            <a:r>
              <a:rPr lang="en-US" dirty="0"/>
              <a:t>of minimizing, we can reuse the same principles. </a:t>
            </a:r>
          </a:p>
        </p:txBody>
      </p:sp>
    </p:spTree>
    <p:extLst>
      <p:ext uri="{BB962C8B-B14F-4D97-AF65-F5344CB8AC3E}">
        <p14:creationId xmlns:p14="http://schemas.microsoft.com/office/powerpoint/2010/main" val="204122728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0180110_094724.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990633" y="533367"/>
            <a:ext cx="6818461" cy="5751727"/>
          </a:xfrm>
          <a:prstGeom prst="rect">
            <a:avLst/>
          </a:prstGeom>
        </p:spPr>
      </p:pic>
    </p:spTree>
    <p:extLst>
      <p:ext uri="{BB962C8B-B14F-4D97-AF65-F5344CB8AC3E}">
        <p14:creationId xmlns:p14="http://schemas.microsoft.com/office/powerpoint/2010/main" val="9770742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77661" y="1623654"/>
            <a:ext cx="8839200" cy="1828800"/>
          </a:xfrm>
        </p:spPr>
        <p:txBody>
          <a:bodyPr>
            <a:normAutofit/>
          </a:bodyPr>
          <a:lstStyle/>
          <a:p>
            <a:r>
              <a:rPr lang="en-US" dirty="0" smtClean="0"/>
              <a:t> </a:t>
            </a:r>
            <a:br>
              <a:rPr lang="en-US" dirty="0" smtClean="0"/>
            </a:br>
            <a:r>
              <a:rPr lang="en-US" dirty="0"/>
              <a:t>	</a:t>
            </a:r>
            <a:r>
              <a:rPr lang="en-US" dirty="0" smtClean="0"/>
              <a:t>	fitting a </a:t>
            </a:r>
            <a:r>
              <a:rPr lang="en-US" dirty="0" err="1" smtClean="0"/>
              <a:t>gaussian</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66225440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title"/>
          </p:nvPr>
        </p:nvSpPr>
        <p:spPr/>
        <p:txBody>
          <a:bodyPr>
            <a:normAutofit/>
          </a:bodyPr>
          <a:lstStyle/>
          <a:p>
            <a:r>
              <a:rPr lang="en-US" dirty="0" smtClean="0">
                <a:latin typeface="Calibri" charset="0"/>
              </a:rPr>
              <a:t>Which Gaussian is the best? </a:t>
            </a:r>
            <a:r>
              <a:rPr lang="en-US" dirty="0">
                <a:latin typeface="Calibri" charset="0"/>
              </a:rPr>
              <a:t>a</a:t>
            </a:r>
            <a:r>
              <a:rPr lang="en-US" dirty="0" smtClean="0">
                <a:latin typeface="Calibri" charset="0"/>
              </a:rPr>
              <a:t>nd how to get to it?</a:t>
            </a:r>
            <a:endParaRPr lang="en-US" dirty="0">
              <a:latin typeface="Calibri" charset="0"/>
            </a:endParaRPr>
          </a:p>
        </p:txBody>
      </p:sp>
      <p:pic>
        <p:nvPicPr>
          <p:cNvPr id="76802" name="Content Placeholder 4" descr="mlenormal.png"/>
          <p:cNvPicPr>
            <a:picLocks noGrp="1" noChangeAspect="1"/>
          </p:cNvPicPr>
          <p:nvPr>
            <p:ph idx="1"/>
          </p:nvPr>
        </p:nvPicPr>
        <p:blipFill>
          <a:blip r:embed="rId2">
            <a:extLst>
              <a:ext uri="{28A0092B-C50C-407E-A947-70E740481C1C}">
                <a14:useLocalDpi xmlns:a14="http://schemas.microsoft.com/office/drawing/2010/main" val="0"/>
              </a:ext>
            </a:extLst>
          </a:blip>
          <a:srcRect l="-18187" r="-18187"/>
          <a:stretch>
            <a:fillRect/>
          </a:stretch>
        </p:blipFill>
        <p:spPr>
          <a:xfrm>
            <a:off x="1981200" y="2005013"/>
            <a:ext cx="8229600" cy="4525962"/>
          </a:xfrm>
        </p:spPr>
      </p:pic>
      <p:sp>
        <p:nvSpPr>
          <p:cNvPr id="4" name="Slide Number Placeholder 3"/>
          <p:cNvSpPr>
            <a:spLocks noGrp="1"/>
          </p:cNvSpPr>
          <p:nvPr>
            <p:ph type="sldNum" sz="quarter" idx="12"/>
          </p:nvPr>
        </p:nvSpPr>
        <p:spPr/>
        <p:txBody>
          <a:bodyPr>
            <a:normAutofit/>
          </a:bodyPr>
          <a:lstStyle/>
          <a:p>
            <a:pPr>
              <a:defRPr/>
            </a:pPr>
            <a:fld id="{09B991AD-C960-8143-B0AB-05A635806B98}" type="slidenum">
              <a:rPr lang="en-US" smtClean="0"/>
              <a:pPr>
                <a:defRPr/>
              </a:pPr>
              <a:t>69</a:t>
            </a:fld>
            <a:endParaRPr lang="en-US"/>
          </a:p>
        </p:txBody>
      </p:sp>
      <p:sp>
        <p:nvSpPr>
          <p:cNvPr id="2" name="Rectangle 1"/>
          <p:cNvSpPr/>
          <p:nvPr/>
        </p:nvSpPr>
        <p:spPr>
          <a:xfrm>
            <a:off x="3249821" y="5893401"/>
            <a:ext cx="6024090" cy="84656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p:cNvSpPr txBox="1"/>
          <p:nvPr/>
        </p:nvSpPr>
        <p:spPr>
          <a:xfrm>
            <a:off x="9116585" y="4986591"/>
            <a:ext cx="1219949" cy="646331"/>
          </a:xfrm>
          <a:prstGeom prst="rect">
            <a:avLst/>
          </a:prstGeom>
          <a:noFill/>
        </p:spPr>
        <p:txBody>
          <a:bodyPr wrap="none" rtlCol="0">
            <a:spAutoFit/>
          </a:bodyPr>
          <a:lstStyle/>
          <a:p>
            <a:r>
              <a:rPr lang="en-US" dirty="0"/>
              <a:t>Hair length</a:t>
            </a:r>
          </a:p>
          <a:p>
            <a:r>
              <a:rPr lang="en-US" dirty="0"/>
              <a:t>o</a:t>
            </a:r>
            <a:r>
              <a:rPr lang="en-US" dirty="0"/>
              <a:t>f women</a:t>
            </a:r>
            <a:endParaRPr lang="en-US" dirty="0"/>
          </a:p>
        </p:txBody>
      </p:sp>
    </p:spTree>
    <p:extLst>
      <p:ext uri="{BB962C8B-B14F-4D97-AF65-F5344CB8AC3E}">
        <p14:creationId xmlns:p14="http://schemas.microsoft.com/office/powerpoint/2010/main" val="13984030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logo with a blue and green design&#10;&#10;Description automatically generated">
            <a:extLst>
              <a:ext uri="{FF2B5EF4-FFF2-40B4-BE49-F238E27FC236}">
                <a16:creationId xmlns:a16="http://schemas.microsoft.com/office/drawing/2014/main" id="{CB2E3B9A-84DD-F547-3E5B-B66B2BE2DFC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3941" y="6288740"/>
            <a:ext cx="534533" cy="540000"/>
          </a:xfrm>
        </p:spPr>
      </p:pic>
      <p:pic>
        <p:nvPicPr>
          <p:cNvPr id="13" name="Picture 12" descr="A blue and white logo&#10;&#10;Description automatically generated">
            <a:extLst>
              <a:ext uri="{FF2B5EF4-FFF2-40B4-BE49-F238E27FC236}">
                <a16:creationId xmlns:a16="http://schemas.microsoft.com/office/drawing/2014/main" id="{197B6D35-0A60-34D8-7350-EC0D7D76DE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628059" y="6288740"/>
            <a:ext cx="540000" cy="540000"/>
          </a:xfrm>
          <a:prstGeom prst="rect">
            <a:avLst/>
          </a:prstGeom>
        </p:spPr>
      </p:pic>
      <p:grpSp>
        <p:nvGrpSpPr>
          <p:cNvPr id="2" name="Group 1">
            <a:extLst>
              <a:ext uri="{FF2B5EF4-FFF2-40B4-BE49-F238E27FC236}">
                <a16:creationId xmlns:a16="http://schemas.microsoft.com/office/drawing/2014/main" id="{60382C53-0AC2-0C1C-8441-2FF47CB01405}"/>
              </a:ext>
            </a:extLst>
          </p:cNvPr>
          <p:cNvGrpSpPr/>
          <p:nvPr/>
        </p:nvGrpSpPr>
        <p:grpSpPr>
          <a:xfrm>
            <a:off x="23940" y="-1"/>
            <a:ext cx="12096277" cy="1112781"/>
            <a:chOff x="0" y="0"/>
            <a:chExt cx="12192000" cy="1008000"/>
          </a:xfrm>
        </p:grpSpPr>
        <p:sp>
          <p:nvSpPr>
            <p:cNvPr id="14" name="Rectangle 13">
              <a:extLst>
                <a:ext uri="{FF2B5EF4-FFF2-40B4-BE49-F238E27FC236}">
                  <a16:creationId xmlns:a16="http://schemas.microsoft.com/office/drawing/2014/main" id="{4ED3BF48-B0B7-0CD8-DAA9-7708E3928839}"/>
                </a:ext>
              </a:extLst>
            </p:cNvPr>
            <p:cNvSpPr/>
            <p:nvPr/>
          </p:nvSpPr>
          <p:spPr>
            <a:xfrm>
              <a:off x="0" y="0"/>
              <a:ext cx="12192000" cy="900000"/>
            </a:xfrm>
            <a:prstGeom prst="rect">
              <a:avLst/>
            </a:prstGeom>
            <a:solidFill>
              <a:srgbClr val="5587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47945431-314A-D0EA-DE2A-E9CAC16F5483}"/>
                </a:ext>
              </a:extLst>
            </p:cNvPr>
            <p:cNvSpPr/>
            <p:nvPr/>
          </p:nvSpPr>
          <p:spPr>
            <a:xfrm>
              <a:off x="0" y="900000"/>
              <a:ext cx="12192000" cy="108000"/>
            </a:xfrm>
            <a:prstGeom prst="rect">
              <a:avLst/>
            </a:prstGeom>
            <a:solidFill>
              <a:srgbClr val="86C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 name="Title 1">
            <a:extLst>
              <a:ext uri="{FF2B5EF4-FFF2-40B4-BE49-F238E27FC236}">
                <a16:creationId xmlns:a16="http://schemas.microsoft.com/office/drawing/2014/main" id="{01CB1B04-9D91-9129-9747-55103BEDCADD}"/>
              </a:ext>
            </a:extLst>
          </p:cNvPr>
          <p:cNvSpPr txBox="1">
            <a:spLocks/>
          </p:cNvSpPr>
          <p:nvPr/>
        </p:nvSpPr>
        <p:spPr>
          <a:xfrm>
            <a:off x="23940" y="-212782"/>
            <a:ext cx="121680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algn="ctr">
              <a:lnSpc>
                <a:spcPct val="107000"/>
              </a:lnSpc>
              <a:spcBef>
                <a:spcPts val="0"/>
              </a:spcBef>
              <a:spcAft>
                <a:spcPts val="800"/>
              </a:spcAft>
            </a:pPr>
            <a:r>
              <a:rPr lang="en-US" b="1" dirty="0" smtClean="0">
                <a:solidFill>
                  <a:schemeClr val="bg1"/>
                </a:solidFill>
                <a:latin typeface="+mn-lt"/>
                <a:ea typeface="Calibri" panose="020F0502020204030204" pitchFamily="34" charset="0"/>
                <a:cs typeface="Mangal" panose="02040503050203030202" pitchFamily="18" charset="0"/>
              </a:rPr>
              <a:t>Logistics</a:t>
            </a:r>
            <a:endParaRPr lang="en-US" dirty="0">
              <a:solidFill>
                <a:schemeClr val="bg1"/>
              </a:solidFill>
              <a:effectLst/>
              <a:latin typeface="+mn-lt"/>
              <a:ea typeface="Calibri" panose="020F0502020204030204" pitchFamily="34" charset="0"/>
              <a:cs typeface="Mangal" panose="02040503050203030202" pitchFamily="18" charset="0"/>
            </a:endParaRPr>
          </a:p>
        </p:txBody>
      </p:sp>
      <p:sp>
        <p:nvSpPr>
          <p:cNvPr id="7" name="TextBox 6">
            <a:extLst>
              <a:ext uri="{FF2B5EF4-FFF2-40B4-BE49-F238E27FC236}">
                <a16:creationId xmlns:a16="http://schemas.microsoft.com/office/drawing/2014/main" id="{0A103CAC-D7E4-40D5-E07E-0250FF08E216}"/>
              </a:ext>
            </a:extLst>
          </p:cNvPr>
          <p:cNvSpPr txBox="1"/>
          <p:nvPr/>
        </p:nvSpPr>
        <p:spPr>
          <a:xfrm>
            <a:off x="3047215" y="3136070"/>
            <a:ext cx="6094428" cy="373757"/>
          </a:xfrm>
          <a:prstGeom prst="rect">
            <a:avLst/>
          </a:prstGeom>
          <a:noFill/>
        </p:spPr>
        <p:txBody>
          <a:bodyPr wrap="square">
            <a:spAutoFit/>
          </a:bodyPr>
          <a:lstStyle/>
          <a:p>
            <a:pPr marL="0" marR="0" algn="just">
              <a:lnSpc>
                <a:spcPct val="107000"/>
              </a:lnSpc>
              <a:spcBef>
                <a:spcPts val="0"/>
              </a:spcBef>
              <a:spcAft>
                <a:spcPts val="800"/>
              </a:spcAft>
            </a:pPr>
            <a:r>
              <a:rPr lang="en-US" b="1" dirty="0">
                <a:solidFill>
                  <a:schemeClr val="bg1"/>
                </a:solidFill>
                <a:effectLst/>
                <a:latin typeface="Cambria" panose="02040503050406030204" pitchFamily="18" charset="0"/>
                <a:ea typeface="Calibri" panose="020F0502020204030204" pitchFamily="34" charset="0"/>
                <a:cs typeface="Mangal" panose="02040503050203030202" pitchFamily="18" charset="0"/>
              </a:rPr>
              <a:t>4.4 Faculty and Staff Matters</a:t>
            </a:r>
            <a:endParaRPr lang="en-US"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p:txBody>
      </p:sp>
      <p:sp>
        <p:nvSpPr>
          <p:cNvPr id="10" name="TextBox 9"/>
          <p:cNvSpPr txBox="1"/>
          <p:nvPr/>
        </p:nvSpPr>
        <p:spPr>
          <a:xfrm>
            <a:off x="1248282" y="1754498"/>
            <a:ext cx="9010642" cy="3539430"/>
          </a:xfrm>
          <a:prstGeom prst="rect">
            <a:avLst/>
          </a:prstGeom>
          <a:noFill/>
        </p:spPr>
        <p:txBody>
          <a:bodyPr wrap="square" rtlCol="0">
            <a:spAutoFit/>
          </a:bodyPr>
          <a:lstStyle/>
          <a:p>
            <a:r>
              <a:rPr lang="en-US" sz="2800" dirty="0" smtClean="0"/>
              <a:t>Please come with Laptops</a:t>
            </a:r>
          </a:p>
          <a:p>
            <a:r>
              <a:rPr lang="en-US" sz="2800" dirty="0" smtClean="0"/>
              <a:t>Tutorials – coding (Python and R) assignments</a:t>
            </a:r>
          </a:p>
          <a:p>
            <a:r>
              <a:rPr lang="en-US" sz="2800" dirty="0" smtClean="0"/>
              <a:t>Toolboxes – FSL, </a:t>
            </a:r>
          </a:p>
          <a:p>
            <a:endParaRPr lang="en-US" sz="2800" dirty="0" smtClean="0"/>
          </a:p>
          <a:p>
            <a:r>
              <a:rPr lang="en-US" sz="2800" dirty="0" smtClean="0"/>
              <a:t>In-class 5 minute presentations – All students to take turns</a:t>
            </a:r>
            <a:endParaRPr lang="en-US" sz="2800" dirty="0"/>
          </a:p>
          <a:p>
            <a:endParaRPr lang="en-US" sz="2800" dirty="0" smtClean="0"/>
          </a:p>
          <a:p>
            <a:r>
              <a:rPr lang="en-US" sz="2800" dirty="0" smtClean="0"/>
              <a:t>Jan-Feb:</a:t>
            </a:r>
            <a:r>
              <a:rPr lang="en-US" sz="2800" dirty="0"/>
              <a:t> </a:t>
            </a:r>
            <a:r>
              <a:rPr lang="en-US" sz="2800" dirty="0" smtClean="0"/>
              <a:t>Quiz – 1, Paper presentation, Mid-Term Exam</a:t>
            </a:r>
            <a:endParaRPr lang="en-US" sz="2800" dirty="0"/>
          </a:p>
          <a:p>
            <a:r>
              <a:rPr lang="en-US" sz="2800" dirty="0" smtClean="0"/>
              <a:t>March-April: Quiz – 2, Paper Implementation, Final Exam </a:t>
            </a:r>
          </a:p>
        </p:txBody>
      </p:sp>
    </p:spTree>
    <p:extLst>
      <p:ext uri="{BB962C8B-B14F-4D97-AF65-F5344CB8AC3E}">
        <p14:creationId xmlns:p14="http://schemas.microsoft.com/office/powerpoint/2010/main" val="27704049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p:cNvSpPr>
            <a:spLocks noGrp="1"/>
          </p:cNvSpPr>
          <p:nvPr>
            <p:ph type="title"/>
          </p:nvPr>
        </p:nvSpPr>
        <p:spPr/>
        <p:txBody>
          <a:bodyPr/>
          <a:lstStyle/>
          <a:p>
            <a:r>
              <a:rPr lang="en-US" dirty="0">
                <a:latin typeface="Calibri" charset="0"/>
              </a:rPr>
              <a:t>Maximum </a:t>
            </a:r>
            <a:r>
              <a:rPr lang="en-US" dirty="0" smtClean="0">
                <a:latin typeface="Calibri" charset="0"/>
              </a:rPr>
              <a:t>likelihood function</a:t>
            </a:r>
            <a:endParaRPr lang="en-US" dirty="0">
              <a:latin typeface="Calibri" charset="0"/>
            </a:endParaRPr>
          </a:p>
        </p:txBody>
      </p:sp>
      <p:sp>
        <p:nvSpPr>
          <p:cNvPr id="5" name="Content Placeholder 4"/>
          <p:cNvSpPr>
            <a:spLocks noGrp="1"/>
          </p:cNvSpPr>
          <p:nvPr>
            <p:ph sz="quarter" idx="2"/>
          </p:nvPr>
        </p:nvSpPr>
        <p:spPr/>
        <p:txBody>
          <a:bodyPr>
            <a:normAutofit/>
          </a:bodyPr>
          <a:lstStyle/>
          <a:p>
            <a:r>
              <a:rPr lang="en-US" dirty="0" smtClean="0"/>
              <a:t>Let us define a cost function in terms of the parameters to be estimated</a:t>
            </a:r>
          </a:p>
          <a:p>
            <a:r>
              <a:rPr lang="en-US" dirty="0" smtClean="0"/>
              <a:t>We should find that value of parameter which maximizes the probability of observing the given N samples</a:t>
            </a:r>
            <a:endParaRPr lang="en-US" dirty="0"/>
          </a:p>
        </p:txBody>
      </p:sp>
      <p:sp>
        <p:nvSpPr>
          <p:cNvPr id="4" name="Slide Number Placeholder 3"/>
          <p:cNvSpPr>
            <a:spLocks noGrp="1"/>
          </p:cNvSpPr>
          <p:nvPr>
            <p:ph type="sldNum" sz="quarter" idx="4294967295"/>
          </p:nvPr>
        </p:nvSpPr>
        <p:spPr>
          <a:xfrm>
            <a:off x="1524000" y="1272222"/>
            <a:ext cx="533400" cy="244476"/>
          </a:xfrm>
          <a:prstGeom prst="rect">
            <a:avLst/>
          </a:prstGeom>
        </p:spPr>
        <p:txBody>
          <a:bodyPr>
            <a:normAutofit fontScale="92500" lnSpcReduction="10000"/>
          </a:bodyPr>
          <a:lstStyle/>
          <a:p>
            <a:pPr>
              <a:defRPr/>
            </a:pPr>
            <a:fld id="{18512D1E-51A9-1142-BE28-FDD89DEF6E22}" type="slidenum">
              <a:rPr lang="en-US" smtClean="0"/>
              <a:pPr>
                <a:defRPr/>
              </a:pPr>
              <a:t>70</a:t>
            </a:fld>
            <a:endParaRPr lang="en-US"/>
          </a:p>
        </p:txBody>
      </p:sp>
      <p:graphicFrame>
        <p:nvGraphicFramePr>
          <p:cNvPr id="2" name="Object 1"/>
          <p:cNvGraphicFramePr>
            <a:graphicFrameLocks noChangeAspect="1"/>
          </p:cNvGraphicFramePr>
          <p:nvPr>
            <p:extLst/>
          </p:nvPr>
        </p:nvGraphicFramePr>
        <p:xfrm>
          <a:off x="2292568" y="2068730"/>
          <a:ext cx="2952750" cy="763587"/>
        </p:xfrm>
        <a:graphic>
          <a:graphicData uri="http://schemas.openxmlformats.org/presentationml/2006/ole">
            <mc:AlternateContent xmlns:mc="http://schemas.openxmlformats.org/markup-compatibility/2006">
              <mc:Choice xmlns:v="urn:schemas-microsoft-com:vml" Requires="v">
                <p:oleObj spid="_x0000_s4098" name="Equation" r:id="rId3" imgW="1563120" imgH="393120" progId="Equation.3">
                  <p:embed/>
                </p:oleObj>
              </mc:Choice>
              <mc:Fallback>
                <p:oleObj name="Equation" r:id="rId3" imgW="1563120" imgH="393120" progId="Equation.3">
                  <p:embed/>
                  <p:pic>
                    <p:nvPicPr>
                      <p:cNvPr id="2"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2568" y="2068730"/>
                        <a:ext cx="2952750" cy="763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01485793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p:cNvSpPr>
            <a:spLocks noGrp="1"/>
          </p:cNvSpPr>
          <p:nvPr>
            <p:ph type="title"/>
          </p:nvPr>
        </p:nvSpPr>
        <p:spPr/>
        <p:txBody>
          <a:bodyPr/>
          <a:lstStyle/>
          <a:p>
            <a:r>
              <a:rPr lang="en-US" dirty="0">
                <a:latin typeface="Calibri" charset="0"/>
              </a:rPr>
              <a:t>Maximum likelihood</a:t>
            </a:r>
          </a:p>
        </p:txBody>
      </p:sp>
      <p:sp>
        <p:nvSpPr>
          <p:cNvPr id="5" name="Content Placeholder 4"/>
          <p:cNvSpPr>
            <a:spLocks noGrp="1"/>
          </p:cNvSpPr>
          <p:nvPr>
            <p:ph sz="quarter" idx="2"/>
          </p:nvPr>
        </p:nvSpPr>
        <p:spPr/>
        <p:txBody>
          <a:bodyPr>
            <a:normAutofit/>
          </a:bodyPr>
          <a:lstStyle/>
          <a:p>
            <a:r>
              <a:rPr lang="en-US" dirty="0"/>
              <a:t>Assuming the samples are independently </a:t>
            </a:r>
            <a:r>
              <a:rPr lang="en-US" dirty="0" smtClean="0"/>
              <a:t>drawn</a:t>
            </a:r>
          </a:p>
          <a:p>
            <a:r>
              <a:rPr lang="en-US" dirty="0" smtClean="0"/>
              <a:t>Take logarithm (makes our life easier for further steps; as it is a monotonic function, we are allowed to do so)</a:t>
            </a:r>
            <a:endParaRPr lang="en-US" dirty="0"/>
          </a:p>
        </p:txBody>
      </p:sp>
      <p:sp>
        <p:nvSpPr>
          <p:cNvPr id="4" name="Slide Number Placeholder 3"/>
          <p:cNvSpPr>
            <a:spLocks noGrp="1"/>
          </p:cNvSpPr>
          <p:nvPr>
            <p:ph type="sldNum" sz="quarter" idx="4294967295"/>
          </p:nvPr>
        </p:nvSpPr>
        <p:spPr>
          <a:xfrm>
            <a:off x="1524000" y="1272222"/>
            <a:ext cx="533400" cy="244476"/>
          </a:xfrm>
          <a:prstGeom prst="rect">
            <a:avLst/>
          </a:prstGeom>
        </p:spPr>
        <p:txBody>
          <a:bodyPr>
            <a:normAutofit fontScale="92500" lnSpcReduction="10000"/>
          </a:bodyPr>
          <a:lstStyle/>
          <a:p>
            <a:pPr>
              <a:defRPr/>
            </a:pPr>
            <a:fld id="{18512D1E-51A9-1142-BE28-FDD89DEF6E22}" type="slidenum">
              <a:rPr lang="en-US" smtClean="0"/>
              <a:pPr>
                <a:defRPr/>
              </a:pPr>
              <a:t>71</a:t>
            </a:fld>
            <a:endParaRPr lang="en-US"/>
          </a:p>
        </p:txBody>
      </p:sp>
      <p:graphicFrame>
        <p:nvGraphicFramePr>
          <p:cNvPr id="2" name="Object 1"/>
          <p:cNvGraphicFramePr>
            <a:graphicFrameLocks noChangeAspect="1"/>
          </p:cNvGraphicFramePr>
          <p:nvPr>
            <p:extLst/>
          </p:nvPr>
        </p:nvGraphicFramePr>
        <p:xfrm>
          <a:off x="2136776" y="2194870"/>
          <a:ext cx="3883025" cy="2789238"/>
        </p:xfrm>
        <a:graphic>
          <a:graphicData uri="http://schemas.openxmlformats.org/presentationml/2006/ole">
            <mc:AlternateContent xmlns:mc="http://schemas.openxmlformats.org/markup-compatibility/2006">
              <mc:Choice xmlns:v="urn:schemas-microsoft-com:vml" Requires="v">
                <p:oleObj spid="_x0000_s5122" name="Equation" r:id="rId3" imgW="2057040" imgH="1471680" progId="Equation.3">
                  <p:embed/>
                </p:oleObj>
              </mc:Choice>
              <mc:Fallback>
                <p:oleObj name="Equation" r:id="rId3" imgW="2057040" imgH="1471680" progId="Equation.3">
                  <p:embed/>
                  <p:pic>
                    <p:nvPicPr>
                      <p:cNvPr id="2"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6776" y="2194870"/>
                        <a:ext cx="3883025" cy="2789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21016791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rPr>
              <a:t>Maximum </a:t>
            </a:r>
            <a:r>
              <a:rPr lang="en-US" dirty="0" smtClean="0">
                <a:latin typeface="Calibri" charset="0"/>
              </a:rPr>
              <a:t>likelihood (closed form)</a:t>
            </a:r>
            <a:endParaRPr lang="en-US" dirty="0"/>
          </a:p>
        </p:txBody>
      </p:sp>
      <p:graphicFrame>
        <p:nvGraphicFramePr>
          <p:cNvPr id="4" name="Object 3"/>
          <p:cNvGraphicFramePr>
            <a:graphicFrameLocks noChangeAspect="1"/>
          </p:cNvGraphicFramePr>
          <p:nvPr>
            <p:extLst/>
          </p:nvPr>
        </p:nvGraphicFramePr>
        <p:xfrm>
          <a:off x="2746546" y="2390139"/>
          <a:ext cx="3883026" cy="3314700"/>
        </p:xfrm>
        <a:graphic>
          <a:graphicData uri="http://schemas.openxmlformats.org/presentationml/2006/ole">
            <mc:AlternateContent xmlns:mc="http://schemas.openxmlformats.org/markup-compatibility/2006">
              <mc:Choice xmlns:v="urn:schemas-microsoft-com:vml" Requires="v">
                <p:oleObj spid="_x0000_s6146" name="Equation" r:id="rId3" imgW="2057040" imgH="1755360" progId="Equation.3">
                  <p:embed/>
                </p:oleObj>
              </mc:Choice>
              <mc:Fallback>
                <p:oleObj name="Equation" r:id="rId3" imgW="2057040" imgH="1755360" progId="Equation.3">
                  <p:embed/>
                  <p:pic>
                    <p:nvPicPr>
                      <p:cNvPr id="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6546" y="2390139"/>
                        <a:ext cx="3883026" cy="3314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54046" y="5704839"/>
            <a:ext cx="1422400" cy="1104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p:cNvPicPr>
            <a:picLocks noChangeAspect="1"/>
          </p:cNvPicPr>
          <p:nvPr/>
        </p:nvPicPr>
        <p:blipFill>
          <a:blip r:embed="rId6"/>
          <a:stretch>
            <a:fillRect/>
          </a:stretch>
        </p:blipFill>
        <p:spPr>
          <a:xfrm>
            <a:off x="7035800" y="1641242"/>
            <a:ext cx="3632200" cy="2400300"/>
          </a:xfrm>
          <a:prstGeom prst="rect">
            <a:avLst/>
          </a:prstGeom>
        </p:spPr>
      </p:pic>
      <p:pic>
        <p:nvPicPr>
          <p:cNvPr id="7" name="Picture 6"/>
          <p:cNvPicPr>
            <a:picLocks noChangeAspect="1"/>
          </p:cNvPicPr>
          <p:nvPr/>
        </p:nvPicPr>
        <p:blipFill rotWithShape="1">
          <a:blip r:embed="rId6"/>
          <a:srcRect r="39289" b="17750"/>
          <a:stretch/>
        </p:blipFill>
        <p:spPr>
          <a:xfrm rot="10800000">
            <a:off x="7360281" y="4397586"/>
            <a:ext cx="2205145" cy="1974261"/>
          </a:xfrm>
          <a:prstGeom prst="rect">
            <a:avLst/>
          </a:prstGeom>
        </p:spPr>
      </p:pic>
    </p:spTree>
    <p:extLst>
      <p:ext uri="{BB962C8B-B14F-4D97-AF65-F5344CB8AC3E}">
        <p14:creationId xmlns:p14="http://schemas.microsoft.com/office/powerpoint/2010/main" val="3848799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Title 1"/>
          <p:cNvSpPr>
            <a:spLocks noGrp="1"/>
          </p:cNvSpPr>
          <p:nvPr>
            <p:ph type="title"/>
          </p:nvPr>
        </p:nvSpPr>
        <p:spPr/>
        <p:txBody>
          <a:bodyPr/>
          <a:lstStyle/>
          <a:p>
            <a:r>
              <a:rPr lang="en-US">
                <a:latin typeface="Calibri" charset="0"/>
              </a:rPr>
              <a:t>ML – single dimensional Gaussian</a:t>
            </a:r>
          </a:p>
        </p:txBody>
      </p:sp>
      <p:sp>
        <p:nvSpPr>
          <p:cNvPr id="4" name="Slide Number Placeholder 3"/>
          <p:cNvSpPr>
            <a:spLocks noGrp="1"/>
          </p:cNvSpPr>
          <p:nvPr>
            <p:ph type="sldNum" sz="quarter" idx="12"/>
          </p:nvPr>
        </p:nvSpPr>
        <p:spPr/>
        <p:txBody>
          <a:bodyPr>
            <a:normAutofit/>
          </a:bodyPr>
          <a:lstStyle/>
          <a:p>
            <a:pPr>
              <a:defRPr/>
            </a:pPr>
            <a:fld id="{D40445E7-6E42-D94C-B52F-6CFA7D79F9D8}" type="slidenum">
              <a:rPr lang="en-US" smtClean="0"/>
              <a:pPr>
                <a:defRPr/>
              </a:pPr>
              <a:t>73</a:t>
            </a:fld>
            <a:endParaRPr lang="en-US"/>
          </a:p>
        </p:txBody>
      </p:sp>
      <p:graphicFrame>
        <p:nvGraphicFramePr>
          <p:cNvPr id="10" name="Object 9"/>
          <p:cNvGraphicFramePr>
            <a:graphicFrameLocks noChangeAspect="1"/>
          </p:cNvGraphicFramePr>
          <p:nvPr>
            <p:extLst/>
          </p:nvPr>
        </p:nvGraphicFramePr>
        <p:xfrm>
          <a:off x="2147889" y="1931988"/>
          <a:ext cx="5030787" cy="3460750"/>
        </p:xfrm>
        <a:graphic>
          <a:graphicData uri="http://schemas.openxmlformats.org/presentationml/2006/ole">
            <mc:AlternateContent xmlns:mc="http://schemas.openxmlformats.org/markup-compatibility/2006">
              <mc:Choice xmlns:v="urn:schemas-microsoft-com:vml" Requires="v">
                <p:oleObj spid="_x0000_s7170" name="Equation" r:id="rId3" imgW="2669400" imgH="1828440" progId="Equation.3">
                  <p:embed/>
                </p:oleObj>
              </mc:Choice>
              <mc:Fallback>
                <p:oleObj name="Equation" r:id="rId3" imgW="2669400" imgH="1828440" progId="Equation.3">
                  <p:embed/>
                  <p:pic>
                    <p:nvPicPr>
                      <p:cNvPr id="1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7889" y="1931988"/>
                        <a:ext cx="5030787" cy="3460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19545822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Title 1"/>
          <p:cNvSpPr>
            <a:spLocks noGrp="1"/>
          </p:cNvSpPr>
          <p:nvPr>
            <p:ph type="title"/>
          </p:nvPr>
        </p:nvSpPr>
        <p:spPr/>
        <p:txBody>
          <a:bodyPr/>
          <a:lstStyle/>
          <a:p>
            <a:r>
              <a:rPr lang="en-US">
                <a:latin typeface="Calibri" charset="0"/>
              </a:rPr>
              <a:t>ML – single dimensional Gaussian</a:t>
            </a:r>
          </a:p>
        </p:txBody>
      </p:sp>
      <p:sp>
        <p:nvSpPr>
          <p:cNvPr id="4" name="Slide Number Placeholder 3"/>
          <p:cNvSpPr>
            <a:spLocks noGrp="1"/>
          </p:cNvSpPr>
          <p:nvPr>
            <p:ph type="sldNum" sz="quarter" idx="12"/>
          </p:nvPr>
        </p:nvSpPr>
        <p:spPr/>
        <p:txBody>
          <a:bodyPr>
            <a:normAutofit/>
          </a:bodyPr>
          <a:lstStyle/>
          <a:p>
            <a:pPr>
              <a:defRPr/>
            </a:pPr>
            <a:fld id="{D40445E7-6E42-D94C-B52F-6CFA7D79F9D8}" type="slidenum">
              <a:rPr lang="en-US" smtClean="0"/>
              <a:pPr>
                <a:defRPr/>
              </a:pPr>
              <a:t>74</a:t>
            </a:fld>
            <a:endParaRPr lang="en-US"/>
          </a:p>
        </p:txBody>
      </p:sp>
      <p:graphicFrame>
        <p:nvGraphicFramePr>
          <p:cNvPr id="9" name="Object 8"/>
          <p:cNvGraphicFramePr>
            <a:graphicFrameLocks noChangeAspect="1"/>
          </p:cNvGraphicFramePr>
          <p:nvPr>
            <p:extLst/>
          </p:nvPr>
        </p:nvGraphicFramePr>
        <p:xfrm>
          <a:off x="2284413" y="1516063"/>
          <a:ext cx="6526212" cy="5230812"/>
        </p:xfrm>
        <a:graphic>
          <a:graphicData uri="http://schemas.openxmlformats.org/presentationml/2006/ole">
            <mc:AlternateContent xmlns:mc="http://schemas.openxmlformats.org/markup-compatibility/2006">
              <mc:Choice xmlns:v="urn:schemas-microsoft-com:vml" Requires="v">
                <p:oleObj spid="_x0000_s8194" name="Equation" r:id="rId3" imgW="3172320" imgH="2541600" progId="Equation.3">
                  <p:embed/>
                </p:oleObj>
              </mc:Choice>
              <mc:Fallback>
                <p:oleObj name="Equation" r:id="rId3" imgW="3172320" imgH="2541600" progId="Equation.3">
                  <p:embed/>
                  <p:pic>
                    <p:nvPicPr>
                      <p:cNvPr id="9"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4413" y="1516063"/>
                        <a:ext cx="6526212" cy="5230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2"/>
          <p:cNvGraphicFramePr>
            <a:graphicFrameLocks noChangeAspect="1"/>
          </p:cNvGraphicFramePr>
          <p:nvPr>
            <p:extLst/>
          </p:nvPr>
        </p:nvGraphicFramePr>
        <p:xfrm>
          <a:off x="6837364" y="4741864"/>
          <a:ext cx="2384425" cy="1093787"/>
        </p:xfrm>
        <a:graphic>
          <a:graphicData uri="http://schemas.openxmlformats.org/presentationml/2006/ole">
            <mc:AlternateContent xmlns:mc="http://schemas.openxmlformats.org/markup-compatibility/2006">
              <mc:Choice xmlns:v="urn:schemas-microsoft-com:vml" Requires="v">
                <p:oleObj spid="_x0000_s8195" name="Equation" r:id="rId5" imgW="1206720" imgH="548280" progId="Equation.3">
                  <p:embed/>
                </p:oleObj>
              </mc:Choice>
              <mc:Fallback>
                <p:oleObj name="Equation" r:id="rId5" imgW="1206720" imgH="548280" progId="Equation.3">
                  <p:embed/>
                  <p:pic>
                    <p:nvPicPr>
                      <p:cNvPr id="3"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7364" y="4741864"/>
                        <a:ext cx="2384425" cy="1093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54763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Simple Example</a:t>
            </a:r>
            <a:endParaRPr lang="en-IN" dirty="0"/>
          </a:p>
        </p:txBody>
      </p:sp>
      <p:pic>
        <p:nvPicPr>
          <p:cNvPr id="84994" name="Picture 2"/>
          <p:cNvPicPr>
            <a:picLocks noGrp="1" noChangeAspect="1" noChangeArrowheads="1"/>
          </p:cNvPicPr>
          <p:nvPr>
            <p:ph idx="1"/>
          </p:nvPr>
        </p:nvPicPr>
        <p:blipFill>
          <a:blip r:embed="rId2"/>
          <a:srcRect/>
          <a:stretch>
            <a:fillRect/>
          </a:stretch>
        </p:blipFill>
        <p:spPr bwMode="auto">
          <a:xfrm>
            <a:off x="2452662" y="1500175"/>
            <a:ext cx="7202286" cy="4363259"/>
          </a:xfrm>
          <a:prstGeom prst="rect">
            <a:avLst/>
          </a:prstGeom>
          <a:noFill/>
          <a:ln w="9525">
            <a:noFill/>
            <a:miter lim="800000"/>
            <a:headEnd/>
            <a:tailEnd/>
          </a:ln>
          <a:effectLst/>
        </p:spPr>
      </p:pic>
    </p:spTree>
    <p:extLst>
      <p:ext uri="{BB962C8B-B14F-4D97-AF65-F5344CB8AC3E}">
        <p14:creationId xmlns:p14="http://schemas.microsoft.com/office/powerpoint/2010/main" val="396858984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p:cNvPicPr>
            <a:picLocks noChangeAspect="1" noChangeArrowheads="1"/>
          </p:cNvPicPr>
          <p:nvPr/>
        </p:nvPicPr>
        <p:blipFill>
          <a:blip r:embed="rId2"/>
          <a:srcRect/>
          <a:stretch>
            <a:fillRect/>
          </a:stretch>
        </p:blipFill>
        <p:spPr bwMode="auto">
          <a:xfrm>
            <a:off x="2095472" y="928670"/>
            <a:ext cx="7762104" cy="4124342"/>
          </a:xfrm>
          <a:prstGeom prst="rect">
            <a:avLst/>
          </a:prstGeom>
          <a:noFill/>
          <a:ln w="9525">
            <a:noFill/>
            <a:miter lim="800000"/>
            <a:headEnd/>
            <a:tailEnd/>
          </a:ln>
          <a:effectLst/>
        </p:spPr>
      </p:pic>
    </p:spTree>
    <p:extLst>
      <p:ext uri="{BB962C8B-B14F-4D97-AF65-F5344CB8AC3E}">
        <p14:creationId xmlns:p14="http://schemas.microsoft.com/office/powerpoint/2010/main" val="258444294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p:cNvPicPr>
            <a:picLocks noGrp="1" noChangeAspect="1" noChangeArrowheads="1"/>
          </p:cNvPicPr>
          <p:nvPr>
            <p:ph idx="1"/>
          </p:nvPr>
        </p:nvPicPr>
        <p:blipFill>
          <a:blip r:embed="rId2"/>
          <a:srcRect/>
          <a:stretch>
            <a:fillRect/>
          </a:stretch>
        </p:blipFill>
        <p:spPr bwMode="auto">
          <a:xfrm>
            <a:off x="2666976" y="571481"/>
            <a:ext cx="6786610" cy="5750903"/>
          </a:xfrm>
          <a:prstGeom prst="rect">
            <a:avLst/>
          </a:prstGeom>
          <a:noFill/>
          <a:ln w="9525">
            <a:noFill/>
            <a:miter lim="800000"/>
            <a:headEnd/>
            <a:tailEnd/>
          </a:ln>
          <a:effectLst/>
        </p:spPr>
      </p:pic>
    </p:spTree>
    <p:extLst>
      <p:ext uri="{BB962C8B-B14F-4D97-AF65-F5344CB8AC3E}">
        <p14:creationId xmlns:p14="http://schemas.microsoft.com/office/powerpoint/2010/main" val="378119910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p:cNvPicPr>
            <a:picLocks noGrp="1" noChangeAspect="1" noChangeArrowheads="1"/>
          </p:cNvPicPr>
          <p:nvPr>
            <p:ph idx="1"/>
          </p:nvPr>
        </p:nvPicPr>
        <p:blipFill>
          <a:blip r:embed="rId2"/>
          <a:srcRect/>
          <a:stretch>
            <a:fillRect/>
          </a:stretch>
        </p:blipFill>
        <p:spPr bwMode="auto">
          <a:xfrm>
            <a:off x="1738282" y="1357299"/>
            <a:ext cx="8670850" cy="4282295"/>
          </a:xfrm>
          <a:prstGeom prst="rect">
            <a:avLst/>
          </a:prstGeom>
          <a:noFill/>
          <a:ln w="9525">
            <a:noFill/>
            <a:miter lim="800000"/>
            <a:headEnd/>
            <a:tailEnd/>
          </a:ln>
          <a:effectLst/>
        </p:spPr>
      </p:pic>
    </p:spTree>
    <p:extLst>
      <p:ext uri="{BB962C8B-B14F-4D97-AF65-F5344CB8AC3E}">
        <p14:creationId xmlns:p14="http://schemas.microsoft.com/office/powerpoint/2010/main" val="118860703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66910" y="2643182"/>
            <a:ext cx="8229600" cy="828668"/>
          </a:xfrm>
        </p:spPr>
        <p:txBody>
          <a:bodyPr/>
          <a:lstStyle/>
          <a:p>
            <a:pPr algn="ctr">
              <a:buNone/>
            </a:pPr>
            <a:r>
              <a:rPr lang="en-IN" dirty="0" smtClean="0"/>
              <a:t> Linear Models</a:t>
            </a:r>
            <a:endParaRPr lang="en-IN" dirty="0"/>
          </a:p>
        </p:txBody>
      </p:sp>
      <p:sp>
        <p:nvSpPr>
          <p:cNvPr id="4" name="TextBox 3"/>
          <p:cNvSpPr txBox="1"/>
          <p:nvPr/>
        </p:nvSpPr>
        <p:spPr>
          <a:xfrm>
            <a:off x="2809852" y="3429000"/>
            <a:ext cx="7072362" cy="369332"/>
          </a:xfrm>
          <a:prstGeom prst="rect">
            <a:avLst/>
          </a:prstGeom>
          <a:noFill/>
        </p:spPr>
        <p:txBody>
          <a:bodyPr wrap="square" rtlCol="0">
            <a:spAutoFit/>
          </a:bodyPr>
          <a:lstStyle/>
          <a:p>
            <a:r>
              <a:rPr lang="en-IN" dirty="0"/>
              <a:t>From the Hypothesis set, we are choosing only those that are Linear !!</a:t>
            </a:r>
            <a:endParaRPr lang="en-IN" dirty="0"/>
          </a:p>
        </p:txBody>
      </p:sp>
    </p:spTree>
    <p:extLst>
      <p:ext uri="{BB962C8B-B14F-4D97-AF65-F5344CB8AC3E}">
        <p14:creationId xmlns:p14="http://schemas.microsoft.com/office/powerpoint/2010/main" val="27707350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logo with a blue and green design&#10;&#10;Description automatically generated">
            <a:extLst>
              <a:ext uri="{FF2B5EF4-FFF2-40B4-BE49-F238E27FC236}">
                <a16:creationId xmlns:a16="http://schemas.microsoft.com/office/drawing/2014/main" id="{CB2E3B9A-84DD-F547-3E5B-B66B2BE2DFC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360484" y="6288740"/>
            <a:ext cx="534533" cy="540000"/>
          </a:xfrm>
        </p:spPr>
      </p:pic>
      <p:pic>
        <p:nvPicPr>
          <p:cNvPr id="13" name="Picture 12" descr="A blue and white logo&#10;&#10;Description automatically generated">
            <a:extLst>
              <a:ext uri="{FF2B5EF4-FFF2-40B4-BE49-F238E27FC236}">
                <a16:creationId xmlns:a16="http://schemas.microsoft.com/office/drawing/2014/main" id="{197B6D35-0A60-34D8-7350-EC0D7D76DE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109312" y="6288740"/>
            <a:ext cx="540000" cy="540000"/>
          </a:xfrm>
          <a:prstGeom prst="rect">
            <a:avLst/>
          </a:prstGeom>
        </p:spPr>
      </p:pic>
      <p:grpSp>
        <p:nvGrpSpPr>
          <p:cNvPr id="2" name="Group 1">
            <a:extLst>
              <a:ext uri="{FF2B5EF4-FFF2-40B4-BE49-F238E27FC236}">
                <a16:creationId xmlns:a16="http://schemas.microsoft.com/office/drawing/2014/main" id="{60382C53-0AC2-0C1C-8441-2FF47CB01405}"/>
              </a:ext>
            </a:extLst>
          </p:cNvPr>
          <p:cNvGrpSpPr/>
          <p:nvPr/>
        </p:nvGrpSpPr>
        <p:grpSpPr>
          <a:xfrm>
            <a:off x="23940" y="-1"/>
            <a:ext cx="12096277" cy="1112781"/>
            <a:chOff x="0" y="0"/>
            <a:chExt cx="12192000" cy="1008000"/>
          </a:xfrm>
        </p:grpSpPr>
        <p:sp>
          <p:nvSpPr>
            <p:cNvPr id="14" name="Rectangle 13">
              <a:extLst>
                <a:ext uri="{FF2B5EF4-FFF2-40B4-BE49-F238E27FC236}">
                  <a16:creationId xmlns:a16="http://schemas.microsoft.com/office/drawing/2014/main" id="{4ED3BF48-B0B7-0CD8-DAA9-7708E3928839}"/>
                </a:ext>
              </a:extLst>
            </p:cNvPr>
            <p:cNvSpPr/>
            <p:nvPr/>
          </p:nvSpPr>
          <p:spPr>
            <a:xfrm>
              <a:off x="0" y="0"/>
              <a:ext cx="12192000" cy="900000"/>
            </a:xfrm>
            <a:prstGeom prst="rect">
              <a:avLst/>
            </a:prstGeom>
            <a:solidFill>
              <a:srgbClr val="5587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47945431-314A-D0EA-DE2A-E9CAC16F5483}"/>
                </a:ext>
              </a:extLst>
            </p:cNvPr>
            <p:cNvSpPr/>
            <p:nvPr/>
          </p:nvSpPr>
          <p:spPr>
            <a:xfrm>
              <a:off x="0" y="900000"/>
              <a:ext cx="12192000" cy="108000"/>
            </a:xfrm>
            <a:prstGeom prst="rect">
              <a:avLst/>
            </a:prstGeom>
            <a:solidFill>
              <a:srgbClr val="86C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 name="Title 1">
            <a:extLst>
              <a:ext uri="{FF2B5EF4-FFF2-40B4-BE49-F238E27FC236}">
                <a16:creationId xmlns:a16="http://schemas.microsoft.com/office/drawing/2014/main" id="{01CB1B04-9D91-9129-9747-55103BEDCADD}"/>
              </a:ext>
            </a:extLst>
          </p:cNvPr>
          <p:cNvSpPr txBox="1">
            <a:spLocks/>
          </p:cNvSpPr>
          <p:nvPr/>
        </p:nvSpPr>
        <p:spPr>
          <a:xfrm>
            <a:off x="23940" y="-212782"/>
            <a:ext cx="121680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algn="ctr">
              <a:lnSpc>
                <a:spcPct val="107000"/>
              </a:lnSpc>
              <a:spcBef>
                <a:spcPts val="0"/>
              </a:spcBef>
              <a:spcAft>
                <a:spcPts val="800"/>
              </a:spcAft>
            </a:pPr>
            <a:r>
              <a:rPr lang="en-US" b="1" dirty="0" smtClean="0">
                <a:solidFill>
                  <a:schemeClr val="bg1"/>
                </a:solidFill>
                <a:latin typeface="+mn-lt"/>
                <a:ea typeface="Calibri" panose="020F0502020204030204" pitchFamily="34" charset="0"/>
                <a:cs typeface="Mangal" panose="02040503050203030202" pitchFamily="18" charset="0"/>
              </a:rPr>
              <a:t>ML for Neuroimaging</a:t>
            </a:r>
            <a:endParaRPr lang="en-US" dirty="0">
              <a:solidFill>
                <a:schemeClr val="bg1"/>
              </a:solidFill>
              <a:effectLst/>
              <a:latin typeface="+mn-lt"/>
              <a:ea typeface="Calibri" panose="020F0502020204030204" pitchFamily="34" charset="0"/>
              <a:cs typeface="Mangal" panose="02040503050203030202" pitchFamily="18" charset="0"/>
            </a:endParaRPr>
          </a:p>
        </p:txBody>
      </p:sp>
      <p:sp>
        <p:nvSpPr>
          <p:cNvPr id="7" name="TextBox 6">
            <a:extLst>
              <a:ext uri="{FF2B5EF4-FFF2-40B4-BE49-F238E27FC236}">
                <a16:creationId xmlns:a16="http://schemas.microsoft.com/office/drawing/2014/main" id="{0A103CAC-D7E4-40D5-E07E-0250FF08E216}"/>
              </a:ext>
            </a:extLst>
          </p:cNvPr>
          <p:cNvSpPr txBox="1"/>
          <p:nvPr/>
        </p:nvSpPr>
        <p:spPr>
          <a:xfrm>
            <a:off x="3047215" y="3136070"/>
            <a:ext cx="6094428" cy="373757"/>
          </a:xfrm>
          <a:prstGeom prst="rect">
            <a:avLst/>
          </a:prstGeom>
          <a:noFill/>
        </p:spPr>
        <p:txBody>
          <a:bodyPr wrap="square">
            <a:spAutoFit/>
          </a:bodyPr>
          <a:lstStyle/>
          <a:p>
            <a:pPr marL="0" marR="0" algn="just">
              <a:lnSpc>
                <a:spcPct val="107000"/>
              </a:lnSpc>
              <a:spcBef>
                <a:spcPts val="0"/>
              </a:spcBef>
              <a:spcAft>
                <a:spcPts val="800"/>
              </a:spcAft>
            </a:pPr>
            <a:r>
              <a:rPr lang="en-US" b="1" dirty="0">
                <a:solidFill>
                  <a:schemeClr val="bg1"/>
                </a:solidFill>
                <a:effectLst/>
                <a:latin typeface="Cambria" panose="02040503050406030204" pitchFamily="18" charset="0"/>
                <a:ea typeface="Calibri" panose="020F0502020204030204" pitchFamily="34" charset="0"/>
                <a:cs typeface="Mangal" panose="02040503050203030202" pitchFamily="18" charset="0"/>
              </a:rPr>
              <a:t>4.4 Faculty and Staff Matters</a:t>
            </a:r>
            <a:endParaRPr lang="en-US"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p:txBody>
      </p:sp>
      <p:pic>
        <p:nvPicPr>
          <p:cNvPr id="15" name="Picture 2" descr="Building connectomes using diffusion MRI: why, how and but - Sotiropoulos -  2019 - NMR in Biomedicine - Wiley Online Library"/>
          <p:cNvPicPr>
            <a:picLocks noChangeAspect="1" noChangeArrowheads="1"/>
          </p:cNvPicPr>
          <p:nvPr/>
        </p:nvPicPr>
        <p:blipFill rotWithShape="1">
          <a:blip r:embed="rId4">
            <a:extLst>
              <a:ext uri="{28A0092B-C50C-407E-A947-70E740481C1C}">
                <a14:useLocalDpi xmlns:a14="http://schemas.microsoft.com/office/drawing/2010/main" val="0"/>
              </a:ext>
            </a:extLst>
          </a:blip>
          <a:srcRect t="6886" b="6414"/>
          <a:stretch/>
        </p:blipFill>
        <p:spPr bwMode="auto">
          <a:xfrm>
            <a:off x="3598711" y="1714501"/>
            <a:ext cx="4741485" cy="2971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5"/>
          <a:srcRect b="15112"/>
          <a:stretch/>
        </p:blipFill>
        <p:spPr>
          <a:xfrm>
            <a:off x="558474" y="3025382"/>
            <a:ext cx="3544740" cy="1817873"/>
          </a:xfrm>
          <a:prstGeom prst="rect">
            <a:avLst/>
          </a:prstGeom>
          <a:ln w="38100">
            <a:solidFill>
              <a:schemeClr val="accent1">
                <a:shade val="50000"/>
              </a:schemeClr>
            </a:solidFill>
          </a:ln>
        </p:spPr>
      </p:pic>
      <p:pic>
        <p:nvPicPr>
          <p:cNvPr id="8" name="Picture 7"/>
          <p:cNvPicPr>
            <a:picLocks noChangeAspect="1"/>
          </p:cNvPicPr>
          <p:nvPr/>
        </p:nvPicPr>
        <p:blipFill>
          <a:blip r:embed="rId6"/>
          <a:stretch>
            <a:fillRect/>
          </a:stretch>
        </p:blipFill>
        <p:spPr>
          <a:xfrm>
            <a:off x="7703401" y="2943097"/>
            <a:ext cx="3599343" cy="1927839"/>
          </a:xfrm>
          <a:prstGeom prst="rect">
            <a:avLst/>
          </a:prstGeom>
          <a:solidFill>
            <a:schemeClr val="bg1"/>
          </a:solidFill>
          <a:ln w="38100">
            <a:solidFill>
              <a:schemeClr val="accent1">
                <a:shade val="50000"/>
              </a:schemeClr>
            </a:solidFill>
          </a:ln>
        </p:spPr>
      </p:pic>
      <p:sp>
        <p:nvSpPr>
          <p:cNvPr id="17" name="TextBox 16"/>
          <p:cNvSpPr txBox="1"/>
          <p:nvPr/>
        </p:nvSpPr>
        <p:spPr>
          <a:xfrm>
            <a:off x="4507020" y="5316257"/>
            <a:ext cx="4092035" cy="1384995"/>
          </a:xfrm>
          <a:prstGeom prst="rect">
            <a:avLst/>
          </a:prstGeom>
          <a:noFill/>
        </p:spPr>
        <p:txBody>
          <a:bodyPr wrap="square" rtlCol="0">
            <a:spAutoFit/>
          </a:bodyPr>
          <a:lstStyle/>
          <a:p>
            <a:r>
              <a:rPr lang="en-US" sz="2800" dirty="0" smtClean="0"/>
              <a:t>Let’s begin!!</a:t>
            </a:r>
            <a:endParaRPr lang="en-US" sz="2800" dirty="0"/>
          </a:p>
          <a:p>
            <a:r>
              <a:rPr lang="en-US" sz="2800" dirty="0"/>
              <a:t> </a:t>
            </a:r>
          </a:p>
          <a:p>
            <a:endParaRPr lang="en-US" sz="2800" dirty="0"/>
          </a:p>
        </p:txBody>
      </p:sp>
    </p:spTree>
    <p:extLst>
      <p:ext uri="{BB962C8B-B14F-4D97-AF65-F5344CB8AC3E}">
        <p14:creationId xmlns:p14="http://schemas.microsoft.com/office/powerpoint/2010/main" val="24937432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itchFamily="18" charset="0"/>
                <a:cs typeface="Times New Roman" pitchFamily="18" charset="0"/>
              </a:rPr>
              <a:t>Perceptron – Why?</a:t>
            </a:r>
            <a:endParaRPr lang="en-US" dirty="0">
              <a:latin typeface="Times New Roman" pitchFamily="18" charset="0"/>
              <a:cs typeface="Times New Roman" pitchFamily="18" charset="0"/>
            </a:endParaRPr>
          </a:p>
        </p:txBody>
      </p:sp>
      <p:sp>
        <p:nvSpPr>
          <p:cNvPr id="3" name="Content Placeholder 2"/>
          <p:cNvSpPr>
            <a:spLocks noGrp="1"/>
          </p:cNvSpPr>
          <p:nvPr>
            <p:ph sz="quarter" idx="1"/>
          </p:nvPr>
        </p:nvSpPr>
        <p:spPr/>
        <p:txBody>
          <a:bodyPr/>
          <a:lstStyle/>
          <a:p>
            <a:pPr marL="0" indent="0">
              <a:buNone/>
            </a:pPr>
            <a:endParaRPr lang="en-US" dirty="0"/>
          </a:p>
          <a:p>
            <a:r>
              <a:rPr lang="en-US" dirty="0" smtClean="0">
                <a:latin typeface="Times New Roman" pitchFamily="18" charset="0"/>
                <a:cs typeface="Times New Roman" pitchFamily="18" charset="0"/>
              </a:rPr>
              <a:t>Perceptron – an early iterative algorithm to calculate the straight line parameters (one of the earliest Machine Learning Algorithm)</a:t>
            </a:r>
          </a:p>
          <a:p>
            <a:r>
              <a:rPr lang="en-US" dirty="0" smtClean="0">
                <a:latin typeface="Times New Roman" pitchFamily="18" charset="0"/>
                <a:cs typeface="Times New Roman" pitchFamily="18" charset="0"/>
              </a:rPr>
              <a:t>Link to Support Vector Machines (SVM)</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91320939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latin typeface="Times New Roman" pitchFamily="18" charset="0"/>
                <a:cs typeface="Times New Roman" pitchFamily="18" charset="0"/>
              </a:rPr>
              <a:t>Perceptron</a:t>
            </a:r>
            <a:r>
              <a:rPr lang="en-IN" dirty="0" smtClean="0">
                <a:latin typeface="Times New Roman" pitchFamily="18" charset="0"/>
                <a:cs typeface="Times New Roman" pitchFamily="18" charset="0"/>
              </a:rPr>
              <a:t> -Wiki</a:t>
            </a:r>
            <a:endParaRPr lang="en-IN" dirty="0">
              <a:latin typeface="Times New Roman" pitchFamily="18" charset="0"/>
              <a:cs typeface="Times New Roman" pitchFamily="18" charset="0"/>
            </a:endParaRPr>
          </a:p>
        </p:txBody>
      </p:sp>
      <p:sp>
        <p:nvSpPr>
          <p:cNvPr id="3" name="Content Placeholder 2"/>
          <p:cNvSpPr>
            <a:spLocks noGrp="1"/>
          </p:cNvSpPr>
          <p:nvPr>
            <p:ph idx="1"/>
          </p:nvPr>
        </p:nvSpPr>
        <p:spPr>
          <a:xfrm>
            <a:off x="1738282" y="1500175"/>
            <a:ext cx="8543956" cy="4525963"/>
          </a:xfrm>
        </p:spPr>
        <p:txBody>
          <a:bodyPr>
            <a:normAutofit/>
          </a:bodyPr>
          <a:lstStyle/>
          <a:p>
            <a:r>
              <a:rPr lang="en-IN" dirty="0" smtClean="0">
                <a:latin typeface="Times New Roman" pitchFamily="18" charset="0"/>
                <a:cs typeface="Times New Roman" pitchFamily="18" charset="0"/>
              </a:rPr>
              <a:t>Invented in 1957  by </a:t>
            </a:r>
            <a:r>
              <a:rPr lang="en-IN" dirty="0" smtClean="0">
                <a:latin typeface="Times New Roman" pitchFamily="18" charset="0"/>
                <a:cs typeface="Times New Roman" pitchFamily="18" charset="0"/>
                <a:hlinkClick r:id="rId2" tooltip="Frank Rosenblatt"/>
              </a:rPr>
              <a:t>Frank Rosenblatt</a:t>
            </a:r>
            <a:endParaRPr lang="en-IN" baseline="30000" dirty="0" smtClean="0">
              <a:latin typeface="Times New Roman" pitchFamily="18" charset="0"/>
              <a:cs typeface="Times New Roman" pitchFamily="18" charset="0"/>
            </a:endParaRPr>
          </a:p>
          <a:p>
            <a:r>
              <a:rPr lang="en-IN" dirty="0" smtClean="0">
                <a:latin typeface="Times New Roman" pitchFamily="18" charset="0"/>
                <a:cs typeface="Times New Roman" pitchFamily="18" charset="0"/>
              </a:rPr>
              <a:t> "the embryo of an electronic computer that [the Navy] expects will be able to walk, talk, see, write, reproduce itself and be conscious of its existence."</a:t>
            </a:r>
            <a:endParaRPr lang="en-IN" baseline="30000" dirty="0" smtClean="0">
              <a:latin typeface="Times New Roman" pitchFamily="18" charset="0"/>
              <a:cs typeface="Times New Roman" pitchFamily="18" charset="0"/>
            </a:endParaRPr>
          </a:p>
          <a:p>
            <a:r>
              <a:rPr lang="en-IN" dirty="0" smtClean="0">
                <a:latin typeface="Times New Roman" pitchFamily="18" charset="0"/>
                <a:cs typeface="Times New Roman" pitchFamily="18" charset="0"/>
              </a:rPr>
              <a:t>In 1969 a famous book entitled </a:t>
            </a:r>
            <a:r>
              <a:rPr lang="en-IN" i="1" dirty="0" err="1" smtClean="0">
                <a:latin typeface="Times New Roman" pitchFamily="18" charset="0"/>
                <a:cs typeface="Times New Roman" pitchFamily="18" charset="0"/>
                <a:hlinkClick r:id="rId3" tooltip="Perceptrons (book)"/>
              </a:rPr>
              <a:t>Perceptrons</a:t>
            </a:r>
            <a:r>
              <a:rPr lang="en-IN" dirty="0" smtClean="0">
                <a:latin typeface="Times New Roman" pitchFamily="18" charset="0"/>
                <a:cs typeface="Times New Roman" pitchFamily="18" charset="0"/>
              </a:rPr>
              <a:t> by </a:t>
            </a:r>
            <a:r>
              <a:rPr lang="en-IN" dirty="0" smtClean="0">
                <a:latin typeface="Times New Roman" pitchFamily="18" charset="0"/>
                <a:cs typeface="Times New Roman" pitchFamily="18" charset="0"/>
                <a:hlinkClick r:id="rId4" tooltip="Marvin Minsky"/>
              </a:rPr>
              <a:t>Marvin </a:t>
            </a:r>
            <a:r>
              <a:rPr lang="en-IN" dirty="0" err="1" smtClean="0">
                <a:latin typeface="Times New Roman" pitchFamily="18" charset="0"/>
                <a:cs typeface="Times New Roman" pitchFamily="18" charset="0"/>
                <a:hlinkClick r:id="rId4" tooltip="Marvin Minsky"/>
              </a:rPr>
              <a:t>Minsky</a:t>
            </a:r>
            <a:r>
              <a:rPr lang="en-IN" dirty="0" smtClean="0">
                <a:latin typeface="Times New Roman" pitchFamily="18" charset="0"/>
                <a:cs typeface="Times New Roman" pitchFamily="18" charset="0"/>
              </a:rPr>
              <a:t> and </a:t>
            </a:r>
            <a:r>
              <a:rPr lang="en-IN" dirty="0" smtClean="0">
                <a:latin typeface="Times New Roman" pitchFamily="18" charset="0"/>
                <a:cs typeface="Times New Roman" pitchFamily="18" charset="0"/>
                <a:hlinkClick r:id="rId5" tooltip="Seymour Papert"/>
              </a:rPr>
              <a:t>Seymour </a:t>
            </a:r>
            <a:r>
              <a:rPr lang="en-IN" dirty="0" err="1" smtClean="0">
                <a:latin typeface="Times New Roman" pitchFamily="18" charset="0"/>
                <a:cs typeface="Times New Roman" pitchFamily="18" charset="0"/>
                <a:hlinkClick r:id="rId5" tooltip="Seymour Papert"/>
              </a:rPr>
              <a:t>Papert</a:t>
            </a:r>
            <a:r>
              <a:rPr lang="en-IN" dirty="0" smtClean="0">
                <a:latin typeface="Times New Roman" pitchFamily="18" charset="0"/>
                <a:cs typeface="Times New Roman" pitchFamily="18" charset="0"/>
              </a:rPr>
              <a:t> showed that it was impossible </a:t>
            </a:r>
            <a:r>
              <a:rPr lang="en-IN" dirty="0" err="1" smtClean="0">
                <a:latin typeface="Times New Roman" pitchFamily="18" charset="0"/>
                <a:cs typeface="Times New Roman" pitchFamily="18" charset="0"/>
              </a:rPr>
              <a:t>Perceptron</a:t>
            </a:r>
            <a:r>
              <a:rPr lang="en-IN" dirty="0" smtClean="0">
                <a:latin typeface="Times New Roman" pitchFamily="18" charset="0"/>
                <a:cs typeface="Times New Roman" pitchFamily="18" charset="0"/>
              </a:rPr>
              <a:t> to learn an </a:t>
            </a:r>
            <a:r>
              <a:rPr lang="en-IN" dirty="0" smtClean="0">
                <a:latin typeface="Times New Roman" pitchFamily="18" charset="0"/>
                <a:cs typeface="Times New Roman" pitchFamily="18" charset="0"/>
                <a:hlinkClick r:id="rId6" tooltip="XOR"/>
              </a:rPr>
              <a:t>XOR</a:t>
            </a:r>
            <a:r>
              <a:rPr lang="en-IN" dirty="0" smtClean="0">
                <a:latin typeface="Times New Roman" pitchFamily="18" charset="0"/>
                <a:cs typeface="Times New Roman" pitchFamily="18" charset="0"/>
              </a:rPr>
              <a:t> function.</a:t>
            </a:r>
          </a:p>
          <a:p>
            <a:endParaRPr lang="en-IN" dirty="0"/>
          </a:p>
        </p:txBody>
      </p:sp>
    </p:spTree>
    <p:extLst>
      <p:ext uri="{BB962C8B-B14F-4D97-AF65-F5344CB8AC3E}">
        <p14:creationId xmlns:p14="http://schemas.microsoft.com/office/powerpoint/2010/main" val="24356975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Perceptron</a:t>
            </a:r>
            <a:endParaRPr lang="en-IN" dirty="0"/>
          </a:p>
        </p:txBody>
      </p:sp>
      <p:pic>
        <p:nvPicPr>
          <p:cNvPr id="89090" name="Picture 2"/>
          <p:cNvPicPr>
            <a:picLocks noGrp="1" noChangeAspect="1" noChangeArrowheads="1"/>
          </p:cNvPicPr>
          <p:nvPr>
            <p:ph idx="1"/>
          </p:nvPr>
        </p:nvPicPr>
        <p:blipFill>
          <a:blip r:embed="rId2"/>
          <a:srcRect/>
          <a:stretch>
            <a:fillRect/>
          </a:stretch>
        </p:blipFill>
        <p:spPr bwMode="auto">
          <a:xfrm>
            <a:off x="2895600" y="1920081"/>
            <a:ext cx="6400800" cy="3886200"/>
          </a:xfrm>
          <a:prstGeom prst="rect">
            <a:avLst/>
          </a:prstGeom>
          <a:noFill/>
          <a:ln w="9525">
            <a:noFill/>
            <a:miter lim="800000"/>
            <a:headEnd/>
            <a:tailEnd/>
          </a:ln>
          <a:effectLst/>
        </p:spPr>
      </p:pic>
    </p:spTree>
    <p:extLst>
      <p:ext uri="{BB962C8B-B14F-4D97-AF65-F5344CB8AC3E}">
        <p14:creationId xmlns:p14="http://schemas.microsoft.com/office/powerpoint/2010/main" val="227579194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90114" name="Picture 2"/>
          <p:cNvPicPr>
            <a:picLocks noGrp="1" noChangeAspect="1" noChangeArrowheads="1"/>
          </p:cNvPicPr>
          <p:nvPr>
            <p:ph idx="1"/>
          </p:nvPr>
        </p:nvPicPr>
        <p:blipFill>
          <a:blip r:embed="rId2"/>
          <a:srcRect/>
          <a:stretch>
            <a:fillRect/>
          </a:stretch>
        </p:blipFill>
        <p:spPr bwMode="auto">
          <a:xfrm>
            <a:off x="2085975" y="1901031"/>
            <a:ext cx="8020050" cy="3924300"/>
          </a:xfrm>
          <a:prstGeom prst="rect">
            <a:avLst/>
          </a:prstGeom>
          <a:noFill/>
          <a:ln w="9525">
            <a:noFill/>
            <a:miter lim="800000"/>
            <a:headEnd/>
            <a:tailEnd/>
          </a:ln>
          <a:effectLst/>
        </p:spPr>
      </p:pic>
    </p:spTree>
    <p:extLst>
      <p:ext uri="{BB962C8B-B14F-4D97-AF65-F5344CB8AC3E}">
        <p14:creationId xmlns:p14="http://schemas.microsoft.com/office/powerpoint/2010/main" val="353045199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91138" name="Picture 2"/>
          <p:cNvPicPr>
            <a:picLocks noGrp="1" noChangeAspect="1" noChangeArrowheads="1"/>
          </p:cNvPicPr>
          <p:nvPr>
            <p:ph idx="1"/>
          </p:nvPr>
        </p:nvPicPr>
        <p:blipFill>
          <a:blip r:embed="rId2"/>
          <a:srcRect/>
          <a:stretch>
            <a:fillRect/>
          </a:stretch>
        </p:blipFill>
        <p:spPr bwMode="auto">
          <a:xfrm>
            <a:off x="2152650" y="1820070"/>
            <a:ext cx="7886700" cy="4086225"/>
          </a:xfrm>
          <a:prstGeom prst="rect">
            <a:avLst/>
          </a:prstGeom>
          <a:noFill/>
          <a:ln w="9525">
            <a:noFill/>
            <a:miter lim="800000"/>
            <a:headEnd/>
            <a:tailEnd/>
          </a:ln>
          <a:effectLst/>
        </p:spPr>
      </p:pic>
    </p:spTree>
    <p:extLst>
      <p:ext uri="{BB962C8B-B14F-4D97-AF65-F5344CB8AC3E}">
        <p14:creationId xmlns:p14="http://schemas.microsoft.com/office/powerpoint/2010/main" val="289739052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92162" name="Picture 2"/>
          <p:cNvPicPr>
            <a:picLocks noGrp="1" noChangeAspect="1" noChangeArrowheads="1"/>
          </p:cNvPicPr>
          <p:nvPr>
            <p:ph idx="1"/>
          </p:nvPr>
        </p:nvPicPr>
        <p:blipFill>
          <a:blip r:embed="rId2"/>
          <a:srcRect/>
          <a:stretch>
            <a:fillRect/>
          </a:stretch>
        </p:blipFill>
        <p:spPr bwMode="auto">
          <a:xfrm>
            <a:off x="2128838" y="1948656"/>
            <a:ext cx="7934325" cy="3829050"/>
          </a:xfrm>
          <a:prstGeom prst="rect">
            <a:avLst/>
          </a:prstGeom>
          <a:noFill/>
          <a:ln w="9525">
            <a:noFill/>
            <a:miter lim="800000"/>
            <a:headEnd/>
            <a:tailEnd/>
          </a:ln>
          <a:effectLst/>
        </p:spPr>
      </p:pic>
    </p:spTree>
    <p:extLst>
      <p:ext uri="{BB962C8B-B14F-4D97-AF65-F5344CB8AC3E}">
        <p14:creationId xmlns:p14="http://schemas.microsoft.com/office/powerpoint/2010/main" val="222005089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14679530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Times New Roman" pitchFamily="18" charset="0"/>
                <a:cs typeface="Times New Roman" pitchFamily="18" charset="0"/>
              </a:rPr>
              <a:t>Perceptron</a:t>
            </a:r>
            <a:r>
              <a:rPr lang="en-US" dirty="0" smtClean="0">
                <a:latin typeface="Times New Roman" pitchFamily="18" charset="0"/>
                <a:cs typeface="Times New Roman" pitchFamily="18" charset="0"/>
              </a:rPr>
              <a:t> inference algorithm </a:t>
            </a:r>
            <a:endParaRPr lang="en-US" dirty="0">
              <a:latin typeface="Times New Roman" pitchFamily="18" charset="0"/>
              <a:cs typeface="Times New Roman" pitchFamily="18" charset="0"/>
            </a:endParaRPr>
          </a:p>
        </p:txBody>
      </p:sp>
      <p:sp>
        <p:nvSpPr>
          <p:cNvPr id="3" name="Content Placeholder 2"/>
          <p:cNvSpPr>
            <a:spLocks noGrp="1"/>
          </p:cNvSpPr>
          <p:nvPr>
            <p:ph sz="quarter" idx="1"/>
          </p:nvPr>
        </p:nvSpPr>
        <p:spPr/>
        <p:txBody>
          <a:bodyPr/>
          <a:lstStyle/>
          <a:p>
            <a:r>
              <a:rPr lang="en-US" dirty="0" smtClean="0"/>
              <a:t>Given this straight line, say we have learnt, the inference algorithm is simple. On the straight line x</a:t>
            </a:r>
            <a:r>
              <a:rPr lang="en-US" baseline="-25000" dirty="0" smtClean="0"/>
              <a:t>1</a:t>
            </a:r>
            <a:r>
              <a:rPr lang="en-US" dirty="0" smtClean="0"/>
              <a:t>-x</a:t>
            </a:r>
            <a:r>
              <a:rPr lang="en-US" baseline="-25000" dirty="0" smtClean="0"/>
              <a:t>2</a:t>
            </a:r>
            <a:r>
              <a:rPr lang="en-US" dirty="0" smtClean="0"/>
              <a:t> = 0; If </a:t>
            </a:r>
            <a:r>
              <a:rPr lang="en-US" dirty="0"/>
              <a:t>x</a:t>
            </a:r>
            <a:r>
              <a:rPr lang="en-US" baseline="-25000" dirty="0"/>
              <a:t>1</a:t>
            </a:r>
            <a:r>
              <a:rPr lang="en-US" dirty="0"/>
              <a:t>-x</a:t>
            </a:r>
            <a:r>
              <a:rPr lang="en-US" baseline="-25000" dirty="0"/>
              <a:t>2</a:t>
            </a:r>
            <a:r>
              <a:rPr lang="en-US" dirty="0"/>
              <a:t> </a:t>
            </a:r>
            <a:r>
              <a:rPr lang="en-US" dirty="0" smtClean="0"/>
              <a:t>&gt; 0, then RED class; </a:t>
            </a:r>
            <a:r>
              <a:rPr lang="en-US" dirty="0"/>
              <a:t>x</a:t>
            </a:r>
            <a:r>
              <a:rPr lang="en-US" baseline="-25000" dirty="0"/>
              <a:t>1</a:t>
            </a:r>
            <a:r>
              <a:rPr lang="en-US" dirty="0"/>
              <a:t>-x</a:t>
            </a:r>
            <a:r>
              <a:rPr lang="en-US" baseline="-25000" dirty="0"/>
              <a:t>2</a:t>
            </a:r>
            <a:r>
              <a:rPr lang="en-US" dirty="0"/>
              <a:t> </a:t>
            </a:r>
            <a:r>
              <a:rPr lang="en-US" dirty="0" smtClean="0"/>
              <a:t>&lt; 0 BLUE class</a:t>
            </a:r>
            <a:endParaRPr lang="en-US" dirty="0"/>
          </a:p>
        </p:txBody>
      </p:sp>
      <p:cxnSp>
        <p:nvCxnSpPr>
          <p:cNvPr id="6" name="Straight Arrow Connector 5"/>
          <p:cNvCxnSpPr/>
          <p:nvPr/>
        </p:nvCxnSpPr>
        <p:spPr>
          <a:xfrm flipV="1">
            <a:off x="2370091" y="5604842"/>
            <a:ext cx="3225541" cy="11546"/>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2387730" y="3412747"/>
            <a:ext cx="0" cy="2180292"/>
          </a:xfrm>
          <a:prstGeom prst="straightConnector1">
            <a:avLst/>
          </a:prstGeom>
          <a:ln w="3810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4202160" y="4778146"/>
            <a:ext cx="155222" cy="169334"/>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4354560" y="5001101"/>
            <a:ext cx="155222" cy="169334"/>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4354560" y="5297432"/>
            <a:ext cx="155222" cy="169334"/>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804231" y="4803547"/>
            <a:ext cx="155222" cy="169334"/>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4058229" y="5085767"/>
            <a:ext cx="155222" cy="169334"/>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790120" y="5043434"/>
            <a:ext cx="155222" cy="169334"/>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058229" y="5339765"/>
            <a:ext cx="155222" cy="169334"/>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997330" y="4818205"/>
            <a:ext cx="155222" cy="169334"/>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723071" y="4944612"/>
            <a:ext cx="155222" cy="169334"/>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785363" y="4341898"/>
            <a:ext cx="155222" cy="169334"/>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692931" y="4685559"/>
            <a:ext cx="155222" cy="169334"/>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265192" y="4606540"/>
            <a:ext cx="155222" cy="169334"/>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2997083" y="4564207"/>
            <a:ext cx="155222" cy="169334"/>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3088792" y="4225462"/>
            <a:ext cx="155222" cy="169334"/>
          </a:xfrm>
          <a:prstGeom prst="ellipse">
            <a:avLst/>
          </a:prstGeom>
          <a:solidFill>
            <a:srgbClr val="0000FF"/>
          </a:solidFill>
          <a:ln>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4977049" y="5541462"/>
            <a:ext cx="421910" cy="461665"/>
          </a:xfrm>
          <a:prstGeom prst="rect">
            <a:avLst/>
          </a:prstGeom>
          <a:noFill/>
        </p:spPr>
        <p:txBody>
          <a:bodyPr wrap="none" rtlCol="0">
            <a:spAutoFit/>
          </a:bodyPr>
          <a:lstStyle/>
          <a:p>
            <a:r>
              <a:rPr lang="en-US" sz="2400" dirty="0"/>
              <a:t>x</a:t>
            </a:r>
            <a:r>
              <a:rPr lang="en-US" sz="2400" baseline="-25000" dirty="0"/>
              <a:t>1</a:t>
            </a:r>
            <a:endParaRPr lang="en-US" sz="2400" dirty="0"/>
          </a:p>
        </p:txBody>
      </p:sp>
      <p:sp>
        <p:nvSpPr>
          <p:cNvPr id="23" name="TextBox 22"/>
          <p:cNvSpPr txBox="1"/>
          <p:nvPr/>
        </p:nvSpPr>
        <p:spPr>
          <a:xfrm>
            <a:off x="1730644" y="3789435"/>
            <a:ext cx="421910" cy="461665"/>
          </a:xfrm>
          <a:prstGeom prst="rect">
            <a:avLst/>
          </a:prstGeom>
          <a:noFill/>
        </p:spPr>
        <p:txBody>
          <a:bodyPr wrap="none" rtlCol="0">
            <a:spAutoFit/>
          </a:bodyPr>
          <a:lstStyle/>
          <a:p>
            <a:r>
              <a:rPr lang="en-US" sz="2400" dirty="0"/>
              <a:t>x</a:t>
            </a:r>
            <a:r>
              <a:rPr lang="en-US" sz="2400" baseline="-25000" dirty="0"/>
              <a:t>2</a:t>
            </a:r>
            <a:endParaRPr lang="en-US" sz="2400" dirty="0"/>
          </a:p>
        </p:txBody>
      </p:sp>
      <p:cxnSp>
        <p:nvCxnSpPr>
          <p:cNvPr id="24" name="Straight Connector 23"/>
          <p:cNvCxnSpPr/>
          <p:nvPr/>
        </p:nvCxnSpPr>
        <p:spPr>
          <a:xfrm flipV="1">
            <a:off x="2370090" y="4445571"/>
            <a:ext cx="1832070" cy="1182750"/>
          </a:xfrm>
          <a:prstGeom prst="line">
            <a:avLst/>
          </a:prstGeom>
          <a:ln w="38100" cmpd="sng">
            <a:solidFill>
              <a:srgbClr val="00F400"/>
            </a:solidFill>
          </a:ln>
          <a:effectLst/>
        </p:spPr>
        <p:style>
          <a:lnRef idx="2">
            <a:schemeClr val="accent1"/>
          </a:lnRef>
          <a:fillRef idx="0">
            <a:schemeClr val="accent1"/>
          </a:fillRef>
          <a:effectRef idx="1">
            <a:schemeClr val="accent1"/>
          </a:effectRef>
          <a:fontRef idx="minor">
            <a:schemeClr val="tx1"/>
          </a:fontRef>
        </p:style>
      </p:cxnSp>
      <p:sp>
        <p:nvSpPr>
          <p:cNvPr id="25" name="Oval 24"/>
          <p:cNvSpPr/>
          <p:nvPr/>
        </p:nvSpPr>
        <p:spPr>
          <a:xfrm>
            <a:off x="4408183" y="4592429"/>
            <a:ext cx="155222" cy="169334"/>
          </a:xfrm>
          <a:prstGeom prst="ellipse">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4405362" y="4589608"/>
            <a:ext cx="155222" cy="169334"/>
          </a:xfrm>
          <a:prstGeom prst="ellipse">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5005969" y="4547197"/>
            <a:ext cx="1178528" cy="461665"/>
          </a:xfrm>
          <a:prstGeom prst="rect">
            <a:avLst/>
          </a:prstGeom>
          <a:noFill/>
        </p:spPr>
        <p:txBody>
          <a:bodyPr wrap="none" rtlCol="0">
            <a:spAutoFit/>
          </a:bodyPr>
          <a:lstStyle/>
          <a:p>
            <a:r>
              <a:rPr lang="en-US" sz="2400" dirty="0"/>
              <a:t>x</a:t>
            </a:r>
            <a:r>
              <a:rPr lang="en-US" sz="2400" baseline="-25000" dirty="0"/>
              <a:t>1</a:t>
            </a:r>
            <a:r>
              <a:rPr lang="en-US" sz="2400" dirty="0"/>
              <a:t>-x</a:t>
            </a:r>
            <a:r>
              <a:rPr lang="en-US" sz="2400" baseline="-25000" dirty="0"/>
              <a:t>2 </a:t>
            </a:r>
            <a:r>
              <a:rPr lang="en-US" sz="2400" dirty="0"/>
              <a:t>&gt; 0</a:t>
            </a:r>
            <a:endParaRPr lang="en-US" sz="2400" dirty="0"/>
          </a:p>
        </p:txBody>
      </p:sp>
      <p:sp>
        <p:nvSpPr>
          <p:cNvPr id="31" name="TextBox 30"/>
          <p:cNvSpPr txBox="1"/>
          <p:nvPr/>
        </p:nvSpPr>
        <p:spPr>
          <a:xfrm>
            <a:off x="2997330" y="3412748"/>
            <a:ext cx="1178528" cy="461665"/>
          </a:xfrm>
          <a:prstGeom prst="rect">
            <a:avLst/>
          </a:prstGeom>
          <a:noFill/>
        </p:spPr>
        <p:txBody>
          <a:bodyPr wrap="none" rtlCol="0">
            <a:spAutoFit/>
          </a:bodyPr>
          <a:lstStyle/>
          <a:p>
            <a:r>
              <a:rPr lang="en-US" sz="2400" dirty="0"/>
              <a:t>x</a:t>
            </a:r>
            <a:r>
              <a:rPr lang="en-US" sz="2400" baseline="-25000" dirty="0"/>
              <a:t>1</a:t>
            </a:r>
            <a:r>
              <a:rPr lang="en-US" sz="2400" dirty="0"/>
              <a:t>-x</a:t>
            </a:r>
            <a:r>
              <a:rPr lang="en-US" sz="2400" baseline="-25000" dirty="0"/>
              <a:t>2 </a:t>
            </a:r>
            <a:r>
              <a:rPr lang="en-US" sz="2400" dirty="0"/>
              <a:t>&lt;</a:t>
            </a:r>
            <a:r>
              <a:rPr lang="en-US" sz="2400" dirty="0"/>
              <a:t> 0</a:t>
            </a:r>
            <a:endParaRPr lang="en-US" sz="2400" dirty="0"/>
          </a:p>
        </p:txBody>
      </p:sp>
      <p:sp>
        <p:nvSpPr>
          <p:cNvPr id="32" name="TextBox 31"/>
          <p:cNvSpPr txBox="1"/>
          <p:nvPr/>
        </p:nvSpPr>
        <p:spPr>
          <a:xfrm>
            <a:off x="3943530" y="3847404"/>
            <a:ext cx="1178528" cy="461665"/>
          </a:xfrm>
          <a:prstGeom prst="rect">
            <a:avLst/>
          </a:prstGeom>
          <a:noFill/>
        </p:spPr>
        <p:txBody>
          <a:bodyPr wrap="none" rtlCol="0">
            <a:spAutoFit/>
          </a:bodyPr>
          <a:lstStyle/>
          <a:p>
            <a:r>
              <a:rPr lang="en-US" sz="2400" dirty="0"/>
              <a:t>x</a:t>
            </a:r>
            <a:r>
              <a:rPr lang="en-US" sz="2400" baseline="-25000" dirty="0"/>
              <a:t>1</a:t>
            </a:r>
            <a:r>
              <a:rPr lang="en-US" sz="2400" dirty="0"/>
              <a:t>-x</a:t>
            </a:r>
            <a:r>
              <a:rPr lang="en-US" sz="2400" baseline="-25000" dirty="0"/>
              <a:t>2 </a:t>
            </a:r>
            <a:r>
              <a:rPr lang="en-US" sz="2400" dirty="0"/>
              <a:t>= 0</a:t>
            </a:r>
            <a:endParaRPr lang="en-US" sz="2400" dirty="0"/>
          </a:p>
        </p:txBody>
      </p:sp>
      <p:sp>
        <p:nvSpPr>
          <p:cNvPr id="33" name="Oval 32"/>
          <p:cNvSpPr/>
          <p:nvPr/>
        </p:nvSpPr>
        <p:spPr>
          <a:xfrm>
            <a:off x="3466903" y="5097649"/>
            <a:ext cx="155222" cy="169334"/>
          </a:xfrm>
          <a:prstGeom prst="ellipse">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653006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p:cNvSpPr>
            <a:spLocks noGrp="1"/>
          </p:cNvSpPr>
          <p:nvPr>
            <p:ph type="title"/>
          </p:nvPr>
        </p:nvSpPr>
        <p:spPr/>
        <p:txBody>
          <a:bodyPr>
            <a:normAutofit/>
          </a:bodyPr>
          <a:lstStyle/>
          <a:p>
            <a:r>
              <a:rPr lang="en-US" dirty="0" smtClean="0">
                <a:latin typeface="Calibri" charset="0"/>
              </a:rPr>
              <a:t>C. What the perceptron learning algorithm aims to do..</a:t>
            </a:r>
            <a:endParaRPr lang="en-US" dirty="0">
              <a:latin typeface="Calibri" charset="0"/>
            </a:endParaRPr>
          </a:p>
        </p:txBody>
      </p:sp>
      <p:pic>
        <p:nvPicPr>
          <p:cNvPr id="110594"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48301" y="1514514"/>
            <a:ext cx="5172075" cy="5286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Slide Number Placeholder 3"/>
          <p:cNvSpPr>
            <a:spLocks noGrp="1"/>
          </p:cNvSpPr>
          <p:nvPr>
            <p:ph type="sldNum" sz="quarter" idx="12"/>
          </p:nvPr>
        </p:nvSpPr>
        <p:spPr/>
        <p:txBody>
          <a:bodyPr>
            <a:normAutofit/>
          </a:bodyPr>
          <a:lstStyle/>
          <a:p>
            <a:pPr>
              <a:defRPr/>
            </a:pPr>
            <a:fld id="{7BD40633-DD3B-544C-AAE1-9302052AF998}" type="slidenum">
              <a:rPr lang="en-US" smtClean="0"/>
              <a:pPr>
                <a:defRPr/>
              </a:pPr>
              <a:t>88</a:t>
            </a:fld>
            <a:endParaRPr lang="en-US"/>
          </a:p>
        </p:txBody>
      </p:sp>
      <p:pic>
        <p:nvPicPr>
          <p:cNvPr id="110603"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700213"/>
            <a:ext cx="26543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0604" name="Picture 1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88388" y="4868863"/>
            <a:ext cx="1841500"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Content Placeholder 2"/>
          <p:cNvSpPr>
            <a:spLocks noGrp="1"/>
          </p:cNvSpPr>
          <p:nvPr>
            <p:ph sz="quarter" idx="1"/>
          </p:nvPr>
        </p:nvSpPr>
        <p:spPr>
          <a:xfrm>
            <a:off x="2136648" y="1600200"/>
            <a:ext cx="8153400" cy="4495800"/>
          </a:xfrm>
        </p:spPr>
        <p:txBody>
          <a:bodyPr>
            <a:normAutofit fontScale="92500" lnSpcReduction="10000"/>
          </a:bodyPr>
          <a:lstStyle/>
          <a:p>
            <a:r>
              <a:rPr lang="en-US" dirty="0" smtClean="0"/>
              <a:t>In this diagram, we </a:t>
            </a:r>
          </a:p>
          <a:p>
            <a:pPr marL="0" indent="0">
              <a:buNone/>
            </a:pPr>
            <a:r>
              <a:rPr lang="en-US" dirty="0"/>
              <a:t>h</a:t>
            </a:r>
            <a:r>
              <a:rPr lang="en-US" dirty="0" smtClean="0"/>
              <a:t>ave blue points and </a:t>
            </a:r>
          </a:p>
          <a:p>
            <a:pPr marL="0" indent="0">
              <a:buNone/>
            </a:pPr>
            <a:r>
              <a:rPr lang="en-US" dirty="0"/>
              <a:t>t</a:t>
            </a:r>
            <a:r>
              <a:rPr lang="en-US" dirty="0" smtClean="0"/>
              <a:t>he gray points (two </a:t>
            </a:r>
          </a:p>
          <a:p>
            <a:pPr marL="0" indent="0">
              <a:buNone/>
            </a:pPr>
            <a:r>
              <a:rPr lang="en-US" dirty="0" smtClean="0"/>
              <a:t>classes)</a:t>
            </a:r>
          </a:p>
          <a:p>
            <a:pPr marL="0" indent="0">
              <a:buNone/>
            </a:pPr>
            <a:r>
              <a:rPr lang="en-US" dirty="0" smtClean="0"/>
              <a:t>Assume we start with </a:t>
            </a:r>
          </a:p>
          <a:p>
            <a:pPr marL="0" indent="0">
              <a:buNone/>
            </a:pPr>
            <a:r>
              <a:rPr lang="en-US" dirty="0"/>
              <a:t>t</a:t>
            </a:r>
            <a:r>
              <a:rPr lang="en-US" dirty="0" smtClean="0"/>
              <a:t>he dotted line, </a:t>
            </a:r>
          </a:p>
          <a:p>
            <a:pPr marL="0" indent="0">
              <a:buNone/>
            </a:pPr>
            <a:r>
              <a:rPr lang="en-US" dirty="0"/>
              <a:t>x</a:t>
            </a:r>
            <a:r>
              <a:rPr lang="en-US" baseline="-25000" dirty="0" smtClean="0"/>
              <a:t>1</a:t>
            </a:r>
            <a:r>
              <a:rPr lang="en-US" dirty="0" smtClean="0"/>
              <a:t>+x</a:t>
            </a:r>
            <a:r>
              <a:rPr lang="en-US" baseline="-25000" dirty="0" smtClean="0"/>
              <a:t>2 </a:t>
            </a:r>
            <a:r>
              <a:rPr lang="en-US" dirty="0" smtClean="0"/>
              <a:t>-0.5 = 0; </a:t>
            </a:r>
          </a:p>
          <a:p>
            <a:pPr marL="0" indent="0">
              <a:buNone/>
            </a:pPr>
            <a:r>
              <a:rPr lang="en-US" dirty="0"/>
              <a:t>w</a:t>
            </a:r>
            <a:r>
              <a:rPr lang="en-US" dirty="0" smtClean="0"/>
              <a:t>e will classify two </a:t>
            </a:r>
          </a:p>
          <a:p>
            <a:pPr marL="0" indent="0">
              <a:buNone/>
            </a:pPr>
            <a:r>
              <a:rPr lang="en-US" dirty="0"/>
              <a:t>p</a:t>
            </a:r>
            <a:r>
              <a:rPr lang="en-US" dirty="0" smtClean="0"/>
              <a:t>oints wrongly, one blue </a:t>
            </a:r>
          </a:p>
          <a:p>
            <a:pPr marL="0" indent="0">
              <a:buNone/>
            </a:pPr>
            <a:r>
              <a:rPr lang="en-US" dirty="0"/>
              <a:t>p</a:t>
            </a:r>
            <a:r>
              <a:rPr lang="en-US" dirty="0" smtClean="0"/>
              <a:t>oint and one gray point</a:t>
            </a:r>
            <a:endParaRPr lang="en-US" dirty="0"/>
          </a:p>
        </p:txBody>
      </p:sp>
      <p:pic>
        <p:nvPicPr>
          <p:cNvPr id="8" name="Picture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6032500"/>
            <a:ext cx="2070100" cy="825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64523630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p:cNvSpPr>
            <a:spLocks noGrp="1"/>
          </p:cNvSpPr>
          <p:nvPr>
            <p:ph type="title"/>
          </p:nvPr>
        </p:nvSpPr>
        <p:spPr/>
        <p:txBody>
          <a:bodyPr>
            <a:normAutofit/>
          </a:bodyPr>
          <a:lstStyle/>
          <a:p>
            <a:r>
              <a:rPr lang="en-US" dirty="0" smtClean="0">
                <a:latin typeface="Calibri" charset="0"/>
              </a:rPr>
              <a:t>C. What </a:t>
            </a:r>
            <a:r>
              <a:rPr lang="en-US" dirty="0">
                <a:latin typeface="Calibri" charset="0"/>
              </a:rPr>
              <a:t>the perceptron learning algorithm aims to </a:t>
            </a:r>
            <a:r>
              <a:rPr lang="en-US" dirty="0" smtClean="0">
                <a:latin typeface="Calibri" charset="0"/>
              </a:rPr>
              <a:t>do..</a:t>
            </a:r>
            <a:endParaRPr lang="en-US" dirty="0">
              <a:latin typeface="Calibri" charset="0"/>
            </a:endParaRPr>
          </a:p>
        </p:txBody>
      </p:sp>
      <p:pic>
        <p:nvPicPr>
          <p:cNvPr id="110594"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48301" y="1514514"/>
            <a:ext cx="5172075" cy="5286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Slide Number Placeholder 3"/>
          <p:cNvSpPr>
            <a:spLocks noGrp="1"/>
          </p:cNvSpPr>
          <p:nvPr>
            <p:ph type="sldNum" sz="quarter" idx="12"/>
          </p:nvPr>
        </p:nvSpPr>
        <p:spPr/>
        <p:txBody>
          <a:bodyPr>
            <a:normAutofit/>
          </a:bodyPr>
          <a:lstStyle/>
          <a:p>
            <a:pPr>
              <a:defRPr/>
            </a:pPr>
            <a:fld id="{7BD40633-DD3B-544C-AAE1-9302052AF998}" type="slidenum">
              <a:rPr lang="en-US" smtClean="0"/>
              <a:pPr>
                <a:defRPr/>
              </a:pPr>
              <a:t>89</a:t>
            </a:fld>
            <a:endParaRPr lang="en-US"/>
          </a:p>
        </p:txBody>
      </p:sp>
      <p:pic>
        <p:nvPicPr>
          <p:cNvPr id="110603"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700213"/>
            <a:ext cx="26543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0604" name="Picture 1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88388" y="4868863"/>
            <a:ext cx="1841500"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Content Placeholder 2"/>
          <p:cNvSpPr>
            <a:spLocks noGrp="1"/>
          </p:cNvSpPr>
          <p:nvPr>
            <p:ph sz="quarter" idx="1"/>
          </p:nvPr>
        </p:nvSpPr>
        <p:spPr>
          <a:xfrm>
            <a:off x="2136648" y="1600200"/>
            <a:ext cx="8153400" cy="4495800"/>
          </a:xfrm>
        </p:spPr>
        <p:txBody>
          <a:bodyPr>
            <a:normAutofit fontScale="92500" lnSpcReduction="10000"/>
          </a:bodyPr>
          <a:lstStyle/>
          <a:p>
            <a:pPr marL="0" indent="0">
              <a:buNone/>
            </a:pPr>
            <a:r>
              <a:rPr lang="en-US" dirty="0" smtClean="0"/>
              <a:t>The perceptron allows</a:t>
            </a:r>
          </a:p>
          <a:p>
            <a:pPr marL="0" indent="0">
              <a:buNone/>
            </a:pPr>
            <a:r>
              <a:rPr lang="en-US" dirty="0"/>
              <a:t>y</a:t>
            </a:r>
            <a:r>
              <a:rPr lang="en-US" dirty="0" smtClean="0"/>
              <a:t>ou to move to a line</a:t>
            </a:r>
          </a:p>
          <a:p>
            <a:pPr marL="0" indent="0">
              <a:buNone/>
            </a:pPr>
            <a:r>
              <a:rPr lang="en-US" dirty="0"/>
              <a:t>w</a:t>
            </a:r>
            <a:r>
              <a:rPr lang="en-US" dirty="0" smtClean="0"/>
              <a:t>hich separates the </a:t>
            </a:r>
          </a:p>
          <a:p>
            <a:pPr marL="0" indent="0">
              <a:buNone/>
            </a:pPr>
            <a:r>
              <a:rPr lang="en-US" dirty="0"/>
              <a:t>p</a:t>
            </a:r>
            <a:r>
              <a:rPr lang="en-US" dirty="0" smtClean="0"/>
              <a:t>oints correctly and</a:t>
            </a:r>
          </a:p>
          <a:p>
            <a:pPr marL="0" indent="0">
              <a:buNone/>
            </a:pPr>
            <a:r>
              <a:rPr lang="en-US" dirty="0"/>
              <a:t>t</a:t>
            </a:r>
            <a:r>
              <a:rPr lang="en-US" dirty="0" smtClean="0"/>
              <a:t>herefore move to the </a:t>
            </a:r>
          </a:p>
          <a:p>
            <a:pPr marL="0" indent="0">
              <a:buNone/>
            </a:pPr>
            <a:r>
              <a:rPr lang="en-US" dirty="0" smtClean="0"/>
              <a:t>dark line, </a:t>
            </a:r>
          </a:p>
          <a:p>
            <a:pPr marL="0" indent="0">
              <a:buNone/>
            </a:pPr>
            <a:r>
              <a:rPr lang="en-US" dirty="0" smtClean="0"/>
              <a:t>1.42x</a:t>
            </a:r>
            <a:r>
              <a:rPr lang="en-US" baseline="-25000" dirty="0" smtClean="0"/>
              <a:t>1</a:t>
            </a:r>
            <a:r>
              <a:rPr lang="en-US" dirty="0" smtClean="0"/>
              <a:t>+0.51x</a:t>
            </a:r>
            <a:r>
              <a:rPr lang="en-US" baseline="-25000" dirty="0" smtClean="0"/>
              <a:t>2 </a:t>
            </a:r>
            <a:r>
              <a:rPr lang="en-US" dirty="0" smtClean="0"/>
              <a:t>-0.5 = 0; </a:t>
            </a:r>
          </a:p>
          <a:p>
            <a:pPr marL="0" indent="0">
              <a:buNone/>
            </a:pPr>
            <a:endParaRPr lang="en-US" dirty="0" smtClean="0"/>
          </a:p>
          <a:p>
            <a:pPr marL="0" indent="0">
              <a:buNone/>
            </a:pPr>
            <a:r>
              <a:rPr lang="en-US" dirty="0" smtClean="0"/>
              <a:t>This line has zero </a:t>
            </a:r>
          </a:p>
          <a:p>
            <a:pPr marL="0" indent="0">
              <a:buNone/>
            </a:pPr>
            <a:r>
              <a:rPr lang="en-US" dirty="0" smtClean="0"/>
              <a:t>Classification error</a:t>
            </a:r>
            <a:endParaRPr lang="en-US" dirty="0"/>
          </a:p>
        </p:txBody>
      </p:sp>
    </p:spTree>
    <p:extLst>
      <p:ext uri="{BB962C8B-B14F-4D97-AF65-F5344CB8AC3E}">
        <p14:creationId xmlns:p14="http://schemas.microsoft.com/office/powerpoint/2010/main" val="38998259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logo with a blue and green design&#10;&#10;Description automatically generated">
            <a:extLst>
              <a:ext uri="{FF2B5EF4-FFF2-40B4-BE49-F238E27FC236}">
                <a16:creationId xmlns:a16="http://schemas.microsoft.com/office/drawing/2014/main" id="{CB2E3B9A-84DD-F547-3E5B-B66B2BE2DFC2}"/>
              </a:ext>
            </a:extLst>
          </p:cNvPr>
          <p:cNvPicPr>
            <a:picLocks noGrp="1" noChangeAspect="1"/>
          </p:cNvPicPr>
          <p:nvPr>
            <p:ph idx="1"/>
          </p:nvPr>
        </p:nvPicPr>
        <p:blipFill>
          <a:blip r:embed="rId2" cstate="hqprint">
            <a:extLst>
              <a:ext uri="{28A0092B-C50C-407E-A947-70E740481C1C}">
                <a14:useLocalDpi xmlns:a14="http://schemas.microsoft.com/office/drawing/2010/main" val="0"/>
              </a:ext>
            </a:extLst>
          </a:blip>
          <a:stretch>
            <a:fillRect/>
          </a:stretch>
        </p:blipFill>
        <p:spPr>
          <a:xfrm>
            <a:off x="23941" y="6288740"/>
            <a:ext cx="534533" cy="540000"/>
          </a:xfrm>
        </p:spPr>
      </p:pic>
      <p:pic>
        <p:nvPicPr>
          <p:cNvPr id="13" name="Picture 12" descr="A blue and white logo&#10;&#10;Description automatically generated">
            <a:extLst>
              <a:ext uri="{FF2B5EF4-FFF2-40B4-BE49-F238E27FC236}">
                <a16:creationId xmlns:a16="http://schemas.microsoft.com/office/drawing/2014/main" id="{197B6D35-0A60-34D8-7350-EC0D7D76DE9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628059" y="6288740"/>
            <a:ext cx="540000" cy="540000"/>
          </a:xfrm>
          <a:prstGeom prst="rect">
            <a:avLst/>
          </a:prstGeom>
        </p:spPr>
      </p:pic>
      <p:grpSp>
        <p:nvGrpSpPr>
          <p:cNvPr id="2" name="Group 1">
            <a:extLst>
              <a:ext uri="{FF2B5EF4-FFF2-40B4-BE49-F238E27FC236}">
                <a16:creationId xmlns:a16="http://schemas.microsoft.com/office/drawing/2014/main" id="{60382C53-0AC2-0C1C-8441-2FF47CB01405}"/>
              </a:ext>
            </a:extLst>
          </p:cNvPr>
          <p:cNvGrpSpPr/>
          <p:nvPr/>
        </p:nvGrpSpPr>
        <p:grpSpPr>
          <a:xfrm>
            <a:off x="23940" y="0"/>
            <a:ext cx="12096277" cy="1112781"/>
            <a:chOff x="0" y="0"/>
            <a:chExt cx="12192000" cy="1008000"/>
          </a:xfrm>
        </p:grpSpPr>
        <p:sp>
          <p:nvSpPr>
            <p:cNvPr id="14" name="Rectangle 13">
              <a:extLst>
                <a:ext uri="{FF2B5EF4-FFF2-40B4-BE49-F238E27FC236}">
                  <a16:creationId xmlns:a16="http://schemas.microsoft.com/office/drawing/2014/main" id="{4ED3BF48-B0B7-0CD8-DAA9-7708E3928839}"/>
                </a:ext>
              </a:extLst>
            </p:cNvPr>
            <p:cNvSpPr/>
            <p:nvPr/>
          </p:nvSpPr>
          <p:spPr>
            <a:xfrm>
              <a:off x="0" y="0"/>
              <a:ext cx="12192000" cy="900000"/>
            </a:xfrm>
            <a:prstGeom prst="rect">
              <a:avLst/>
            </a:prstGeom>
            <a:solidFill>
              <a:srgbClr val="5587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47945431-314A-D0EA-DE2A-E9CAC16F5483}"/>
                </a:ext>
              </a:extLst>
            </p:cNvPr>
            <p:cNvSpPr/>
            <p:nvPr/>
          </p:nvSpPr>
          <p:spPr>
            <a:xfrm>
              <a:off x="0" y="900000"/>
              <a:ext cx="12192000" cy="108000"/>
            </a:xfrm>
            <a:prstGeom prst="rect">
              <a:avLst/>
            </a:prstGeom>
            <a:solidFill>
              <a:srgbClr val="86CE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4" name="Title 1">
            <a:extLst>
              <a:ext uri="{FF2B5EF4-FFF2-40B4-BE49-F238E27FC236}">
                <a16:creationId xmlns:a16="http://schemas.microsoft.com/office/drawing/2014/main" id="{01CB1B04-9D91-9129-9747-55103BEDCADD}"/>
              </a:ext>
            </a:extLst>
          </p:cNvPr>
          <p:cNvSpPr txBox="1">
            <a:spLocks/>
          </p:cNvSpPr>
          <p:nvPr/>
        </p:nvSpPr>
        <p:spPr>
          <a:xfrm>
            <a:off x="23940" y="-212782"/>
            <a:ext cx="121680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algn="ctr">
              <a:lnSpc>
                <a:spcPct val="107000"/>
              </a:lnSpc>
              <a:spcBef>
                <a:spcPts val="0"/>
              </a:spcBef>
              <a:spcAft>
                <a:spcPts val="800"/>
              </a:spcAft>
            </a:pPr>
            <a:r>
              <a:rPr lang="en-US" b="1" dirty="0" smtClean="0">
                <a:solidFill>
                  <a:schemeClr val="bg1"/>
                </a:solidFill>
                <a:latin typeface="+mn-lt"/>
                <a:ea typeface="Calibri" panose="020F0502020204030204" pitchFamily="34" charset="0"/>
                <a:cs typeface="Mangal" panose="02040503050203030202" pitchFamily="18" charset="0"/>
              </a:rPr>
              <a:t>Terminologies in ML</a:t>
            </a:r>
            <a:endParaRPr lang="en-US" dirty="0">
              <a:solidFill>
                <a:schemeClr val="bg1"/>
              </a:solidFill>
              <a:effectLst/>
              <a:latin typeface="+mn-lt"/>
              <a:ea typeface="Calibri" panose="020F0502020204030204" pitchFamily="34" charset="0"/>
              <a:cs typeface="Mangal" panose="02040503050203030202" pitchFamily="18" charset="0"/>
            </a:endParaRPr>
          </a:p>
        </p:txBody>
      </p:sp>
      <p:sp>
        <p:nvSpPr>
          <p:cNvPr id="7" name="TextBox 6">
            <a:extLst>
              <a:ext uri="{FF2B5EF4-FFF2-40B4-BE49-F238E27FC236}">
                <a16:creationId xmlns:a16="http://schemas.microsoft.com/office/drawing/2014/main" id="{0A103CAC-D7E4-40D5-E07E-0250FF08E216}"/>
              </a:ext>
            </a:extLst>
          </p:cNvPr>
          <p:cNvSpPr txBox="1"/>
          <p:nvPr/>
        </p:nvSpPr>
        <p:spPr>
          <a:xfrm>
            <a:off x="3047215" y="3136070"/>
            <a:ext cx="6094428" cy="373757"/>
          </a:xfrm>
          <a:prstGeom prst="rect">
            <a:avLst/>
          </a:prstGeom>
          <a:noFill/>
        </p:spPr>
        <p:txBody>
          <a:bodyPr wrap="square">
            <a:spAutoFit/>
          </a:bodyPr>
          <a:lstStyle/>
          <a:p>
            <a:pPr marL="0" marR="0" algn="just">
              <a:lnSpc>
                <a:spcPct val="107000"/>
              </a:lnSpc>
              <a:spcBef>
                <a:spcPts val="0"/>
              </a:spcBef>
              <a:spcAft>
                <a:spcPts val="800"/>
              </a:spcAft>
            </a:pPr>
            <a:r>
              <a:rPr lang="en-US" b="1" dirty="0">
                <a:solidFill>
                  <a:schemeClr val="bg1"/>
                </a:solidFill>
                <a:effectLst/>
                <a:latin typeface="Cambria" panose="02040503050406030204" pitchFamily="18" charset="0"/>
                <a:ea typeface="Calibri" panose="020F0502020204030204" pitchFamily="34" charset="0"/>
                <a:cs typeface="Mangal" panose="02040503050203030202" pitchFamily="18" charset="0"/>
              </a:rPr>
              <a:t>4.4 Faculty and Staff Matters</a:t>
            </a:r>
            <a:endParaRPr lang="en-US"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p:txBody>
      </p:sp>
      <p:sp>
        <p:nvSpPr>
          <p:cNvPr id="10" name="TextBox 9"/>
          <p:cNvSpPr txBox="1"/>
          <p:nvPr/>
        </p:nvSpPr>
        <p:spPr>
          <a:xfrm>
            <a:off x="158397" y="1113974"/>
            <a:ext cx="4524446" cy="5693866"/>
          </a:xfrm>
          <a:prstGeom prst="rect">
            <a:avLst/>
          </a:prstGeom>
          <a:noFill/>
        </p:spPr>
        <p:txBody>
          <a:bodyPr wrap="square" rtlCol="0">
            <a:spAutoFit/>
          </a:bodyPr>
          <a:lstStyle/>
          <a:p>
            <a:r>
              <a:rPr lang="en-US" sz="2800" dirty="0" smtClean="0"/>
              <a:t>Task – ?</a:t>
            </a:r>
          </a:p>
          <a:p>
            <a:endParaRPr lang="en-US" sz="2800" dirty="0"/>
          </a:p>
          <a:p>
            <a:r>
              <a:rPr lang="en-US" sz="2800" dirty="0" smtClean="0"/>
              <a:t>Datasets – ?</a:t>
            </a:r>
          </a:p>
          <a:p>
            <a:endParaRPr lang="en-US" sz="2800" dirty="0"/>
          </a:p>
          <a:p>
            <a:r>
              <a:rPr lang="en-US" sz="2800" dirty="0" smtClean="0"/>
              <a:t>Features - ?</a:t>
            </a:r>
          </a:p>
          <a:p>
            <a:endParaRPr lang="en-US" sz="2800" dirty="0"/>
          </a:p>
          <a:p>
            <a:r>
              <a:rPr lang="en-US" sz="2800" dirty="0" smtClean="0"/>
              <a:t>Training Data – ?</a:t>
            </a:r>
          </a:p>
          <a:p>
            <a:endParaRPr lang="en-US" sz="2800" dirty="0"/>
          </a:p>
          <a:p>
            <a:r>
              <a:rPr lang="en-US" sz="2800" dirty="0" smtClean="0"/>
              <a:t>Validation Data - ?</a:t>
            </a:r>
          </a:p>
          <a:p>
            <a:endParaRPr lang="en-US" sz="2800" dirty="0"/>
          </a:p>
          <a:p>
            <a:r>
              <a:rPr lang="en-US" sz="2800" dirty="0" smtClean="0"/>
              <a:t>Testing Data – ?</a:t>
            </a:r>
          </a:p>
          <a:p>
            <a:endParaRPr lang="en-US" sz="2800" dirty="0"/>
          </a:p>
          <a:p>
            <a:r>
              <a:rPr lang="en-US" sz="2800" dirty="0" smtClean="0"/>
              <a:t>Performance ?</a:t>
            </a:r>
          </a:p>
        </p:txBody>
      </p:sp>
      <p:sp>
        <p:nvSpPr>
          <p:cNvPr id="12" name="TextBox 11"/>
          <p:cNvSpPr txBox="1"/>
          <p:nvPr/>
        </p:nvSpPr>
        <p:spPr>
          <a:xfrm>
            <a:off x="3120435" y="1164134"/>
            <a:ext cx="4524446" cy="5693866"/>
          </a:xfrm>
          <a:prstGeom prst="rect">
            <a:avLst/>
          </a:prstGeom>
          <a:noFill/>
        </p:spPr>
        <p:txBody>
          <a:bodyPr wrap="square" rtlCol="0">
            <a:spAutoFit/>
          </a:bodyPr>
          <a:lstStyle/>
          <a:p>
            <a:r>
              <a:rPr lang="en-US" sz="2800" dirty="0" smtClean="0"/>
              <a:t>Model - ?</a:t>
            </a:r>
          </a:p>
          <a:p>
            <a:endParaRPr lang="en-US" sz="2800" dirty="0"/>
          </a:p>
          <a:p>
            <a:r>
              <a:rPr lang="en-US" sz="2800" dirty="0" smtClean="0"/>
              <a:t>Training ?</a:t>
            </a:r>
          </a:p>
          <a:p>
            <a:endParaRPr lang="en-US" sz="2800" dirty="0"/>
          </a:p>
          <a:p>
            <a:r>
              <a:rPr lang="en-US" sz="2800" dirty="0" smtClean="0"/>
              <a:t>Loss function ?</a:t>
            </a:r>
          </a:p>
          <a:p>
            <a:endParaRPr lang="en-US" sz="2800" dirty="0"/>
          </a:p>
          <a:p>
            <a:r>
              <a:rPr lang="en-US" sz="2800" dirty="0" smtClean="0"/>
              <a:t>Cost function ?</a:t>
            </a:r>
          </a:p>
          <a:p>
            <a:endParaRPr lang="en-US" sz="2800" dirty="0"/>
          </a:p>
          <a:p>
            <a:r>
              <a:rPr lang="en-US" sz="2800" dirty="0" smtClean="0"/>
              <a:t>Ensemble ?</a:t>
            </a:r>
          </a:p>
          <a:p>
            <a:endParaRPr lang="en-US" sz="2800" dirty="0"/>
          </a:p>
          <a:p>
            <a:r>
              <a:rPr lang="en-US" sz="2800" dirty="0" smtClean="0"/>
              <a:t>Cross Entropy ?</a:t>
            </a:r>
          </a:p>
          <a:p>
            <a:endParaRPr lang="en-US" sz="2800" dirty="0"/>
          </a:p>
          <a:p>
            <a:r>
              <a:rPr lang="en-US" sz="2800" dirty="0" smtClean="0"/>
              <a:t>Accuracy ?</a:t>
            </a:r>
          </a:p>
        </p:txBody>
      </p:sp>
      <p:sp>
        <p:nvSpPr>
          <p:cNvPr id="15" name="TextBox 14"/>
          <p:cNvSpPr txBox="1"/>
          <p:nvPr/>
        </p:nvSpPr>
        <p:spPr>
          <a:xfrm>
            <a:off x="5951377" y="1168751"/>
            <a:ext cx="3608268" cy="5693866"/>
          </a:xfrm>
          <a:prstGeom prst="rect">
            <a:avLst/>
          </a:prstGeom>
          <a:noFill/>
        </p:spPr>
        <p:txBody>
          <a:bodyPr wrap="square" rtlCol="0">
            <a:spAutoFit/>
          </a:bodyPr>
          <a:lstStyle/>
          <a:p>
            <a:r>
              <a:rPr lang="en-US" sz="2800" dirty="0" smtClean="0"/>
              <a:t>Distribution ?</a:t>
            </a:r>
          </a:p>
          <a:p>
            <a:endParaRPr lang="en-US" sz="2800" dirty="0"/>
          </a:p>
          <a:p>
            <a:r>
              <a:rPr lang="en-US" sz="2800" dirty="0" smtClean="0"/>
              <a:t>Training  Error ?</a:t>
            </a:r>
          </a:p>
          <a:p>
            <a:endParaRPr lang="en-US" sz="2800" dirty="0"/>
          </a:p>
          <a:p>
            <a:r>
              <a:rPr lang="en-US" sz="2800" dirty="0" smtClean="0"/>
              <a:t>Testing Error ?</a:t>
            </a:r>
          </a:p>
          <a:p>
            <a:endParaRPr lang="en-US" sz="2800" dirty="0"/>
          </a:p>
          <a:p>
            <a:r>
              <a:rPr lang="en-US" sz="2800" dirty="0" smtClean="0"/>
              <a:t>Visualization ?</a:t>
            </a:r>
          </a:p>
          <a:p>
            <a:endParaRPr lang="en-US" sz="2800" dirty="0"/>
          </a:p>
          <a:p>
            <a:r>
              <a:rPr lang="en-US" sz="2800" dirty="0" smtClean="0"/>
              <a:t>T-SNE Plot ?</a:t>
            </a:r>
          </a:p>
          <a:p>
            <a:endParaRPr lang="en-US" sz="2800" dirty="0"/>
          </a:p>
          <a:p>
            <a:r>
              <a:rPr lang="en-US" sz="2800" dirty="0" smtClean="0"/>
              <a:t>ROC curves?</a:t>
            </a:r>
          </a:p>
          <a:p>
            <a:endParaRPr lang="en-US" sz="2800" dirty="0"/>
          </a:p>
          <a:p>
            <a:r>
              <a:rPr lang="en-US" sz="2800" dirty="0" smtClean="0"/>
              <a:t>Gradient Descent ?</a:t>
            </a:r>
          </a:p>
        </p:txBody>
      </p:sp>
      <p:sp>
        <p:nvSpPr>
          <p:cNvPr id="16" name="TextBox 15"/>
          <p:cNvSpPr txBox="1"/>
          <p:nvPr/>
        </p:nvSpPr>
        <p:spPr>
          <a:xfrm>
            <a:off x="8781530" y="1134874"/>
            <a:ext cx="3608268" cy="5693866"/>
          </a:xfrm>
          <a:prstGeom prst="rect">
            <a:avLst/>
          </a:prstGeom>
          <a:noFill/>
        </p:spPr>
        <p:txBody>
          <a:bodyPr wrap="square" rtlCol="0">
            <a:spAutoFit/>
          </a:bodyPr>
          <a:lstStyle/>
          <a:p>
            <a:r>
              <a:rPr lang="en-US" sz="2800" dirty="0" smtClean="0"/>
              <a:t>Supervised</a:t>
            </a:r>
          </a:p>
          <a:p>
            <a:endParaRPr lang="en-US" sz="2800" dirty="0"/>
          </a:p>
          <a:p>
            <a:r>
              <a:rPr lang="en-US" sz="2800" dirty="0" smtClean="0"/>
              <a:t>Unsupervised</a:t>
            </a:r>
          </a:p>
          <a:p>
            <a:endParaRPr lang="en-US" sz="2800" dirty="0"/>
          </a:p>
          <a:p>
            <a:r>
              <a:rPr lang="en-US" sz="2800" dirty="0" smtClean="0"/>
              <a:t>Self supervised</a:t>
            </a:r>
          </a:p>
          <a:p>
            <a:endParaRPr lang="en-US" sz="2800" dirty="0"/>
          </a:p>
          <a:p>
            <a:r>
              <a:rPr lang="en-US" sz="2800" dirty="0" smtClean="0"/>
              <a:t>Semi supervised</a:t>
            </a:r>
          </a:p>
          <a:p>
            <a:endParaRPr lang="en-US" sz="2800" dirty="0"/>
          </a:p>
          <a:p>
            <a:r>
              <a:rPr lang="en-US" sz="2800" dirty="0" smtClean="0"/>
              <a:t>Reinforcement learning</a:t>
            </a:r>
          </a:p>
          <a:p>
            <a:endParaRPr lang="en-US" sz="2800" dirty="0"/>
          </a:p>
          <a:p>
            <a:r>
              <a:rPr lang="en-US" sz="2800" dirty="0" smtClean="0"/>
              <a:t>Data-driven</a:t>
            </a:r>
          </a:p>
          <a:p>
            <a:endParaRPr lang="en-US" sz="2800" dirty="0"/>
          </a:p>
          <a:p>
            <a:endParaRPr lang="en-US" sz="2800" dirty="0" smtClean="0"/>
          </a:p>
        </p:txBody>
      </p:sp>
    </p:spTree>
    <p:extLst>
      <p:ext uri="{BB962C8B-B14F-4D97-AF65-F5344CB8AC3E}">
        <p14:creationId xmlns:p14="http://schemas.microsoft.com/office/powerpoint/2010/main" val="18170931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p:cNvSpPr>
            <a:spLocks noGrp="1"/>
          </p:cNvSpPr>
          <p:nvPr>
            <p:ph type="title"/>
          </p:nvPr>
        </p:nvSpPr>
        <p:spPr/>
        <p:txBody>
          <a:bodyPr>
            <a:normAutofit/>
          </a:bodyPr>
          <a:lstStyle/>
          <a:p>
            <a:r>
              <a:rPr lang="en-US" dirty="0" smtClean="0">
                <a:latin typeface="Calibri" charset="0"/>
              </a:rPr>
              <a:t>C. Augmented representation (points and lines)</a:t>
            </a:r>
            <a:endParaRPr lang="en-US" dirty="0">
              <a:latin typeface="Calibri" charset="0"/>
            </a:endParaRPr>
          </a:p>
        </p:txBody>
      </p:sp>
      <p:pic>
        <p:nvPicPr>
          <p:cNvPr id="110594"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48301" y="1514514"/>
            <a:ext cx="5172075" cy="5286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Slide Number Placeholder 3"/>
          <p:cNvSpPr>
            <a:spLocks noGrp="1"/>
          </p:cNvSpPr>
          <p:nvPr>
            <p:ph type="sldNum" sz="quarter" idx="12"/>
          </p:nvPr>
        </p:nvSpPr>
        <p:spPr/>
        <p:txBody>
          <a:bodyPr>
            <a:normAutofit/>
          </a:bodyPr>
          <a:lstStyle/>
          <a:p>
            <a:pPr>
              <a:defRPr/>
            </a:pPr>
            <a:fld id="{7BD40633-DD3B-544C-AAE1-9302052AF998}" type="slidenum">
              <a:rPr lang="en-US" smtClean="0"/>
              <a:pPr>
                <a:defRPr/>
              </a:pPr>
              <a:t>90</a:t>
            </a:fld>
            <a:endParaRPr lang="en-US"/>
          </a:p>
        </p:txBody>
      </p:sp>
      <p:pic>
        <p:nvPicPr>
          <p:cNvPr id="110603" name="Picture 1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535863" y="1700213"/>
            <a:ext cx="265430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0604" name="Picture 1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688388" y="4868863"/>
            <a:ext cx="1841500"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52588" y="1700213"/>
            <a:ext cx="1841500"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3" name="Object 12"/>
          <p:cNvGraphicFramePr>
            <a:graphicFrameLocks noChangeAspect="1"/>
          </p:cNvGraphicFramePr>
          <p:nvPr>
            <p:extLst/>
          </p:nvPr>
        </p:nvGraphicFramePr>
        <p:xfrm>
          <a:off x="2976653" y="2718303"/>
          <a:ext cx="1462194" cy="1545008"/>
        </p:xfrm>
        <a:graphic>
          <a:graphicData uri="http://schemas.openxmlformats.org/presentationml/2006/ole">
            <mc:AlternateContent xmlns:mc="http://schemas.openxmlformats.org/markup-compatibility/2006">
              <mc:Choice xmlns:v="urn:schemas-microsoft-com:vml" Requires="v">
                <p:oleObj spid="_x0000_s9218" name="Equation" r:id="rId6" imgW="649080" imgH="685440" progId="Equation.3">
                  <p:embed/>
                </p:oleObj>
              </mc:Choice>
              <mc:Fallback>
                <p:oleObj name="Equation" r:id="rId6" imgW="649080" imgH="685440" progId="Equation.3">
                  <p:embed/>
                  <p:pic>
                    <p:nvPicPr>
                      <p:cNvPr id="13"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76653" y="2718303"/>
                        <a:ext cx="1462194" cy="15450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1"/>
          <p:cNvGraphicFramePr>
            <a:graphicFrameLocks noChangeAspect="1"/>
          </p:cNvGraphicFramePr>
          <p:nvPr>
            <p:extLst/>
          </p:nvPr>
        </p:nvGraphicFramePr>
        <p:xfrm>
          <a:off x="1664665" y="2157215"/>
          <a:ext cx="1144588" cy="2095500"/>
        </p:xfrm>
        <a:graphic>
          <a:graphicData uri="http://schemas.openxmlformats.org/presentationml/2006/ole">
            <mc:AlternateContent xmlns:mc="http://schemas.openxmlformats.org/markup-compatibility/2006">
              <mc:Choice xmlns:v="urn:schemas-microsoft-com:vml" Requires="v">
                <p:oleObj spid="_x0000_s9219" name="Equation" r:id="rId8" imgW="511920" imgH="941400" progId="Equation.3">
                  <p:embed/>
                </p:oleObj>
              </mc:Choice>
              <mc:Fallback>
                <p:oleObj name="Equation" r:id="rId8" imgW="511920" imgH="941400" progId="Equation.3">
                  <p:embed/>
                  <p:pic>
                    <p:nvPicPr>
                      <p:cNvPr id="12"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64665" y="2157215"/>
                        <a:ext cx="1144588" cy="2095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4" name="Picture 10"/>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859053" y="5742508"/>
            <a:ext cx="1117600" cy="431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6" name="Object 15"/>
          <p:cNvGraphicFramePr>
            <a:graphicFrameLocks noChangeAspect="1"/>
          </p:cNvGraphicFramePr>
          <p:nvPr>
            <p:extLst/>
          </p:nvPr>
        </p:nvGraphicFramePr>
        <p:xfrm>
          <a:off x="3238315" y="5256214"/>
          <a:ext cx="900112" cy="1544637"/>
        </p:xfrm>
        <a:graphic>
          <a:graphicData uri="http://schemas.openxmlformats.org/presentationml/2006/ole">
            <mc:AlternateContent xmlns:mc="http://schemas.openxmlformats.org/markup-compatibility/2006">
              <mc:Choice xmlns:v="urn:schemas-microsoft-com:vml" Requires="v">
                <p:oleObj spid="_x0000_s9220" name="Equation" r:id="rId11" imgW="393120" imgH="685440" progId="Equation.3">
                  <p:embed/>
                </p:oleObj>
              </mc:Choice>
              <mc:Fallback>
                <p:oleObj name="Equation" r:id="rId11" imgW="393120" imgH="685440" progId="Equation.3">
                  <p:embed/>
                  <p:pic>
                    <p:nvPicPr>
                      <p:cNvPr id="16"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38315" y="5256214"/>
                        <a:ext cx="900112" cy="1544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65479377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p:cNvSpPr>
            <a:spLocks noGrp="1"/>
          </p:cNvSpPr>
          <p:nvPr>
            <p:ph type="title"/>
          </p:nvPr>
        </p:nvSpPr>
        <p:spPr/>
        <p:txBody>
          <a:bodyPr>
            <a:normAutofit/>
          </a:bodyPr>
          <a:lstStyle/>
          <a:p>
            <a:r>
              <a:rPr lang="en-US" dirty="0">
                <a:latin typeface="Calibri" charset="0"/>
              </a:rPr>
              <a:t>C</a:t>
            </a:r>
            <a:r>
              <a:rPr lang="en-US" dirty="0" smtClean="0">
                <a:latin typeface="Calibri" charset="0"/>
              </a:rPr>
              <a:t>. What is the Perceptron algorithm</a:t>
            </a:r>
            <a:endParaRPr lang="en-US" dirty="0">
              <a:latin typeface="Calibri" charset="0"/>
            </a:endParaRPr>
          </a:p>
        </p:txBody>
      </p:sp>
      <p:pic>
        <p:nvPicPr>
          <p:cNvPr id="110594"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48301" y="1196976"/>
            <a:ext cx="5172075" cy="5286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Slide Number Placeholder 3"/>
          <p:cNvSpPr>
            <a:spLocks noGrp="1"/>
          </p:cNvSpPr>
          <p:nvPr>
            <p:ph type="sldNum" sz="quarter" idx="12"/>
          </p:nvPr>
        </p:nvSpPr>
        <p:spPr/>
        <p:txBody>
          <a:bodyPr>
            <a:normAutofit/>
          </a:bodyPr>
          <a:lstStyle/>
          <a:p>
            <a:pPr>
              <a:defRPr/>
            </a:pPr>
            <a:fld id="{7BD40633-DD3B-544C-AAE1-9302052AF998}" type="slidenum">
              <a:rPr lang="en-US" smtClean="0"/>
              <a:pPr>
                <a:defRPr/>
              </a:pPr>
              <a:t>91</a:t>
            </a:fld>
            <a:endParaRPr lang="en-US"/>
          </a:p>
        </p:txBody>
      </p:sp>
      <p:pic>
        <p:nvPicPr>
          <p:cNvPr id="110604" name="Picture 1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688388" y="4868863"/>
            <a:ext cx="1841500" cy="342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8" name="Object 17"/>
          <p:cNvGraphicFramePr>
            <a:graphicFrameLocks noChangeAspect="1"/>
          </p:cNvGraphicFramePr>
          <p:nvPr>
            <p:extLst/>
          </p:nvPr>
        </p:nvGraphicFramePr>
        <p:xfrm>
          <a:off x="1699771" y="1554014"/>
          <a:ext cx="3268662" cy="1843087"/>
        </p:xfrm>
        <a:graphic>
          <a:graphicData uri="http://schemas.openxmlformats.org/presentationml/2006/ole">
            <mc:AlternateContent xmlns:mc="http://schemas.openxmlformats.org/markup-compatibility/2006">
              <mc:Choice xmlns:v="urn:schemas-microsoft-com:vml" Requires="v">
                <p:oleObj spid="_x0000_s10242" name="Equation" r:id="rId5" imgW="1471680" imgH="822600" progId="Equation.3">
                  <p:embed/>
                </p:oleObj>
              </mc:Choice>
              <mc:Fallback>
                <p:oleObj name="Equation" r:id="rId5" imgW="1471680" imgH="822600" progId="Equation.3">
                  <p:embed/>
                  <p:pic>
                    <p:nvPicPr>
                      <p:cNvPr id="18"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9771" y="1554014"/>
                        <a:ext cx="3268662" cy="1843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19"/>
          <p:cNvGraphicFramePr>
            <a:graphicFrameLocks noChangeAspect="1"/>
          </p:cNvGraphicFramePr>
          <p:nvPr>
            <p:extLst/>
          </p:nvPr>
        </p:nvGraphicFramePr>
        <p:xfrm>
          <a:off x="1646238" y="3798888"/>
          <a:ext cx="3873500" cy="946150"/>
        </p:xfrm>
        <a:graphic>
          <a:graphicData uri="http://schemas.openxmlformats.org/presentationml/2006/ole">
            <mc:AlternateContent xmlns:mc="http://schemas.openxmlformats.org/markup-compatibility/2006">
              <mc:Choice xmlns:v="urn:schemas-microsoft-com:vml" Requires="v">
                <p:oleObj spid="_x0000_s10243" name="Equation" r:id="rId7" imgW="2843280" imgH="685440" progId="Equation.3">
                  <p:embed/>
                </p:oleObj>
              </mc:Choice>
              <mc:Fallback>
                <p:oleObj name="Equation" r:id="rId7" imgW="2843280" imgH="685440" progId="Equation.3">
                  <p:embed/>
                  <p:pic>
                    <p:nvPicPr>
                      <p:cNvPr id="20" name="Object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46238" y="3798888"/>
                        <a:ext cx="3873500" cy="946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20"/>
          <p:cNvGraphicFramePr>
            <a:graphicFrameLocks noChangeAspect="1"/>
          </p:cNvGraphicFramePr>
          <p:nvPr>
            <p:extLst/>
          </p:nvPr>
        </p:nvGraphicFramePr>
        <p:xfrm>
          <a:off x="1699772" y="4868863"/>
          <a:ext cx="1292225" cy="946150"/>
        </p:xfrm>
        <a:graphic>
          <a:graphicData uri="http://schemas.openxmlformats.org/presentationml/2006/ole">
            <mc:AlternateContent xmlns:mc="http://schemas.openxmlformats.org/markup-compatibility/2006">
              <mc:Choice xmlns:v="urn:schemas-microsoft-com:vml" Requires="v">
                <p:oleObj spid="_x0000_s10244" name="Equation" r:id="rId9" imgW="941400" imgH="685440" progId="Equation.3">
                  <p:embed/>
                </p:oleObj>
              </mc:Choice>
              <mc:Fallback>
                <p:oleObj name="Equation" r:id="rId9" imgW="941400" imgH="685440" progId="Equation.3">
                  <p:embed/>
                  <p:pic>
                    <p:nvPicPr>
                      <p:cNvPr id="21" name="Object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99772" y="4868863"/>
                        <a:ext cx="1292225" cy="946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9700697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Weight correction (blue to black)</a:t>
            </a:r>
            <a:endParaRPr lang="en-US" dirty="0"/>
          </a:p>
        </p:txBody>
      </p:sp>
      <p:pic>
        <p:nvPicPr>
          <p:cNvPr id="4" name="Picture 3"/>
          <p:cNvPicPr>
            <a:picLocks noChangeAspect="1"/>
          </p:cNvPicPr>
          <p:nvPr/>
        </p:nvPicPr>
        <p:blipFill>
          <a:blip r:embed="rId2"/>
          <a:stretch>
            <a:fillRect/>
          </a:stretch>
        </p:blipFill>
        <p:spPr>
          <a:xfrm>
            <a:off x="1747064" y="1752600"/>
            <a:ext cx="5118100" cy="5105400"/>
          </a:xfrm>
          <a:prstGeom prst="rect">
            <a:avLst/>
          </a:prstGeom>
        </p:spPr>
      </p:pic>
    </p:spTree>
    <p:extLst>
      <p:ext uri="{BB962C8B-B14F-4D97-AF65-F5344CB8AC3E}">
        <p14:creationId xmlns:p14="http://schemas.microsoft.com/office/powerpoint/2010/main" val="211837134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normAutofit/>
          </a:bodyPr>
          <a:lstStyle/>
          <a:p>
            <a:pPr>
              <a:defRPr/>
            </a:pPr>
            <a:fld id="{CADF930A-31BE-FA47-9A64-A858A55B3C50}" type="slidenum">
              <a:rPr lang="en-US" smtClean="0">
                <a:latin typeface="Tw Cen MT"/>
              </a:rPr>
              <a:pPr>
                <a:defRPr/>
              </a:pPr>
              <a:t>93</a:t>
            </a:fld>
            <a:endParaRPr lang="en-US">
              <a:latin typeface="Tw Cen MT"/>
            </a:endParaRPr>
          </a:p>
        </p:txBody>
      </p:sp>
      <p:sp>
        <p:nvSpPr>
          <p:cNvPr id="111619" name="Title 1"/>
          <p:cNvSpPr>
            <a:spLocks noGrp="1"/>
          </p:cNvSpPr>
          <p:nvPr>
            <p:ph type="title"/>
          </p:nvPr>
        </p:nvSpPr>
        <p:spPr>
          <a:xfrm>
            <a:off x="1524000" y="228600"/>
            <a:ext cx="9144000" cy="990600"/>
          </a:xfrm>
        </p:spPr>
        <p:txBody>
          <a:bodyPr>
            <a:normAutofit fontScale="90000"/>
          </a:bodyPr>
          <a:lstStyle/>
          <a:p>
            <a:r>
              <a:rPr lang="en-US" dirty="0" smtClean="0">
                <a:latin typeface="Calibri" charset="0"/>
              </a:rPr>
              <a:t>D. Perceptron Learning Algorithm</a:t>
            </a:r>
            <a:r>
              <a:rPr lang="en-US" dirty="0">
                <a:latin typeface="Calibri" charset="0"/>
              </a:rPr>
              <a:t>: </a:t>
            </a:r>
            <a:r>
              <a:rPr lang="en-US" dirty="0" smtClean="0">
                <a:latin typeface="Calibri" charset="0"/>
              </a:rPr>
              <a:t/>
            </a:r>
            <a:br>
              <a:rPr lang="en-US" dirty="0" smtClean="0">
                <a:latin typeface="Calibri" charset="0"/>
              </a:rPr>
            </a:br>
            <a:r>
              <a:rPr lang="en-US" dirty="0" smtClean="0">
                <a:latin typeface="Calibri" charset="0"/>
              </a:rPr>
              <a:t>Minimizing a certain cost function</a:t>
            </a:r>
            <a:endParaRPr lang="en-US" dirty="0">
              <a:latin typeface="Calibri" charset="0"/>
            </a:endParaRPr>
          </a:p>
        </p:txBody>
      </p:sp>
      <p:pic>
        <p:nvPicPr>
          <p:cNvPr id="111623"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48570" y="1995488"/>
            <a:ext cx="2146300" cy="736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1626" name="Picture 1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86595" y="4005202"/>
            <a:ext cx="3657600" cy="24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1627" name="Picture 1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08820" y="4437002"/>
            <a:ext cx="3416300" cy="698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1628" name="Picture 1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920008" y="5302189"/>
            <a:ext cx="1993900" cy="787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p:cNvSpPr txBox="1"/>
          <p:nvPr/>
        </p:nvSpPr>
        <p:spPr>
          <a:xfrm>
            <a:off x="6657165" y="2108684"/>
            <a:ext cx="1432443" cy="369332"/>
          </a:xfrm>
          <a:prstGeom prst="rect">
            <a:avLst/>
          </a:prstGeom>
          <a:noFill/>
        </p:spPr>
        <p:txBody>
          <a:bodyPr wrap="none" rtlCol="0">
            <a:spAutoFit/>
          </a:bodyPr>
          <a:lstStyle/>
          <a:p>
            <a:r>
              <a:rPr lang="en-US" dirty="0"/>
              <a:t>Cost function</a:t>
            </a:r>
            <a:endParaRPr lang="en-US" dirty="0"/>
          </a:p>
        </p:txBody>
      </p:sp>
      <p:sp>
        <p:nvSpPr>
          <p:cNvPr id="13" name="TextBox 12"/>
          <p:cNvSpPr txBox="1"/>
          <p:nvPr/>
        </p:nvSpPr>
        <p:spPr>
          <a:xfrm>
            <a:off x="6668444" y="4487634"/>
            <a:ext cx="1813958" cy="369332"/>
          </a:xfrm>
          <a:prstGeom prst="rect">
            <a:avLst/>
          </a:prstGeom>
          <a:noFill/>
        </p:spPr>
        <p:txBody>
          <a:bodyPr wrap="none" rtlCol="0">
            <a:spAutoFit/>
          </a:bodyPr>
          <a:lstStyle/>
          <a:p>
            <a:r>
              <a:rPr lang="en-US" dirty="0"/>
              <a:t>Gradient Descent</a:t>
            </a:r>
            <a:endParaRPr lang="en-US" dirty="0"/>
          </a:p>
        </p:txBody>
      </p:sp>
      <p:graphicFrame>
        <p:nvGraphicFramePr>
          <p:cNvPr id="14" name="Object 13"/>
          <p:cNvGraphicFramePr>
            <a:graphicFrameLocks noChangeAspect="1"/>
          </p:cNvGraphicFramePr>
          <p:nvPr>
            <p:extLst/>
          </p:nvPr>
        </p:nvGraphicFramePr>
        <p:xfrm>
          <a:off x="5944196" y="5984876"/>
          <a:ext cx="3268663" cy="809625"/>
        </p:xfrm>
        <a:graphic>
          <a:graphicData uri="http://schemas.openxmlformats.org/presentationml/2006/ole">
            <mc:AlternateContent xmlns:mc="http://schemas.openxmlformats.org/markup-compatibility/2006">
              <mc:Choice xmlns:v="urn:schemas-microsoft-com:vml" Requires="v">
                <p:oleObj spid="_x0000_s11266" name="Equation" r:id="rId7" imgW="1471680" imgH="356400" progId="Equation.3">
                  <p:embed/>
                </p:oleObj>
              </mc:Choice>
              <mc:Fallback>
                <p:oleObj name="Equation" r:id="rId7" imgW="1471680" imgH="356400" progId="Equation.3">
                  <p:embed/>
                  <p:pic>
                    <p:nvPicPr>
                      <p:cNvPr id="14"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44196" y="5984876"/>
                        <a:ext cx="3268663" cy="809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4"/>
          <p:cNvGraphicFramePr>
            <a:graphicFrameLocks noChangeAspect="1"/>
          </p:cNvGraphicFramePr>
          <p:nvPr>
            <p:extLst/>
          </p:nvPr>
        </p:nvGraphicFramePr>
        <p:xfrm>
          <a:off x="2920008" y="2787641"/>
          <a:ext cx="1871662" cy="977900"/>
        </p:xfrm>
        <a:graphic>
          <a:graphicData uri="http://schemas.openxmlformats.org/presentationml/2006/ole">
            <mc:AlternateContent xmlns:mc="http://schemas.openxmlformats.org/markup-compatibility/2006">
              <mc:Choice xmlns:v="urn:schemas-microsoft-com:vml" Requires="v">
                <p:oleObj spid="_x0000_s11267" name="Equation" r:id="rId9" imgW="840960" imgH="429480" progId="Equation.3">
                  <p:embed/>
                </p:oleObj>
              </mc:Choice>
              <mc:Fallback>
                <p:oleObj name="Equation" r:id="rId9" imgW="840960" imgH="429480" progId="Equation.3">
                  <p:embed/>
                  <p:pic>
                    <p:nvPicPr>
                      <p:cNvPr id="15"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20008" y="2787641"/>
                        <a:ext cx="1871662" cy="977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4" name="Straight Arrow Connector 3"/>
          <p:cNvCxnSpPr/>
          <p:nvPr/>
        </p:nvCxnSpPr>
        <p:spPr>
          <a:xfrm>
            <a:off x="7239276" y="2732088"/>
            <a:ext cx="0" cy="1514414"/>
          </a:xfrm>
          <a:prstGeom prst="straightConnector1">
            <a:avLst/>
          </a:prstGeom>
          <a:ln>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7239276" y="4976734"/>
            <a:ext cx="0" cy="1090281"/>
          </a:xfrm>
          <a:prstGeom prst="straightConnector1">
            <a:avLst/>
          </a:prstGeom>
          <a:ln>
            <a:solidFill>
              <a:srgbClr val="800000"/>
            </a:solidFill>
            <a:tailEnd type="arrow"/>
          </a:ln>
          <a:effectLst/>
        </p:spPr>
        <p:style>
          <a:lnRef idx="2">
            <a:schemeClr val="accent1"/>
          </a:lnRef>
          <a:fillRef idx="0">
            <a:schemeClr val="accent1"/>
          </a:fillRef>
          <a:effectRef idx="1">
            <a:schemeClr val="accent1"/>
          </a:effectRef>
          <a:fontRef idx="minor">
            <a:schemeClr val="tx1"/>
          </a:fontRef>
        </p:style>
      </p:cxnSp>
      <p:pic>
        <p:nvPicPr>
          <p:cNvPr id="21" name="Picture 6" descr="alphasmallbig.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997345" y="2478016"/>
            <a:ext cx="2647950" cy="163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648778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Perceptron</a:t>
            </a:r>
            <a:r>
              <a:rPr lang="en-IN" dirty="0" smtClean="0"/>
              <a:t> - Drawbacks</a:t>
            </a:r>
            <a:endParaRPr lang="en-IN" dirty="0"/>
          </a:p>
        </p:txBody>
      </p:sp>
      <p:sp>
        <p:nvSpPr>
          <p:cNvPr id="3" name="Content Placeholder 2"/>
          <p:cNvSpPr>
            <a:spLocks noGrp="1"/>
          </p:cNvSpPr>
          <p:nvPr>
            <p:ph idx="1"/>
          </p:nvPr>
        </p:nvSpPr>
        <p:spPr/>
        <p:txBody>
          <a:bodyPr/>
          <a:lstStyle/>
          <a:p>
            <a:r>
              <a:rPr lang="en-IN" dirty="0" smtClean="0"/>
              <a:t>It may take too many iterations</a:t>
            </a:r>
          </a:p>
          <a:p>
            <a:r>
              <a:rPr lang="en-IN" dirty="0" smtClean="0"/>
              <a:t>Works only if data is linearly separable</a:t>
            </a:r>
          </a:p>
          <a:p>
            <a:r>
              <a:rPr lang="en-IN" dirty="0" smtClean="0"/>
              <a:t>………………</a:t>
            </a:r>
            <a:endParaRPr lang="en-IN" dirty="0"/>
          </a:p>
        </p:txBody>
      </p:sp>
    </p:spTree>
    <p:extLst>
      <p:ext uri="{BB962C8B-B14F-4D97-AF65-F5344CB8AC3E}">
        <p14:creationId xmlns:p14="http://schemas.microsoft.com/office/powerpoint/2010/main" val="110438429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2596" y="142852"/>
            <a:ext cx="8229600" cy="1143000"/>
          </a:xfrm>
        </p:spPr>
        <p:txBody>
          <a:bodyPr/>
          <a:lstStyle/>
          <a:p>
            <a:r>
              <a:rPr lang="en-IN" dirty="0" smtClean="0">
                <a:latin typeface="Times New Roman" pitchFamily="18" charset="0"/>
                <a:cs typeface="Times New Roman" pitchFamily="18" charset="0"/>
              </a:rPr>
              <a:t>Linear Classifier : </a:t>
            </a:r>
            <a:r>
              <a:rPr lang="en-IN" dirty="0" err="1" smtClean="0">
                <a:latin typeface="Times New Roman" pitchFamily="18" charset="0"/>
                <a:cs typeface="Times New Roman" pitchFamily="18" charset="0"/>
              </a:rPr>
              <a:t>Perceptron</a:t>
            </a:r>
            <a:endParaRPr lang="en-IN" dirty="0">
              <a:latin typeface="Times New Roman" pitchFamily="18" charset="0"/>
              <a:cs typeface="Times New Roman" pitchFamily="18" charset="0"/>
            </a:endParaRPr>
          </a:p>
        </p:txBody>
      </p:sp>
      <p:pic>
        <p:nvPicPr>
          <p:cNvPr id="5" name="Picture 2"/>
          <p:cNvPicPr>
            <a:picLocks noChangeAspect="1" noChangeArrowheads="1"/>
          </p:cNvPicPr>
          <p:nvPr/>
        </p:nvPicPr>
        <p:blipFill>
          <a:blip r:embed="rId2"/>
          <a:srcRect l="80285" t="30947" b="29004"/>
          <a:stretch>
            <a:fillRect/>
          </a:stretch>
        </p:blipFill>
        <p:spPr bwMode="auto">
          <a:xfrm>
            <a:off x="3167043" y="1714488"/>
            <a:ext cx="1581133" cy="1571636"/>
          </a:xfrm>
          <a:prstGeom prst="rect">
            <a:avLst/>
          </a:prstGeom>
          <a:noFill/>
          <a:ln w="9525">
            <a:noFill/>
            <a:miter lim="800000"/>
            <a:headEnd/>
            <a:tailEnd/>
          </a:ln>
          <a:effectLst/>
        </p:spPr>
      </p:pic>
      <p:sp>
        <p:nvSpPr>
          <p:cNvPr id="6" name="TextBox 5"/>
          <p:cNvSpPr txBox="1"/>
          <p:nvPr/>
        </p:nvSpPr>
        <p:spPr>
          <a:xfrm>
            <a:off x="5595934" y="2285992"/>
            <a:ext cx="4786346" cy="369332"/>
          </a:xfrm>
          <a:prstGeom prst="rect">
            <a:avLst/>
          </a:prstGeom>
          <a:noFill/>
        </p:spPr>
        <p:txBody>
          <a:bodyPr wrap="square" rtlCol="0">
            <a:spAutoFit/>
          </a:bodyPr>
          <a:lstStyle/>
          <a:p>
            <a:r>
              <a:rPr lang="en-IN" dirty="0">
                <a:latin typeface="Times New Roman" pitchFamily="18" charset="0"/>
                <a:cs typeface="Times New Roman" pitchFamily="18" charset="0"/>
              </a:rPr>
              <a:t>Works if Data is linearly Separable</a:t>
            </a:r>
            <a:endParaRPr lang="en-IN" dirty="0">
              <a:latin typeface="Times New Roman" pitchFamily="18" charset="0"/>
              <a:cs typeface="Times New Roman" pitchFamily="18" charset="0"/>
            </a:endParaRPr>
          </a:p>
        </p:txBody>
      </p:sp>
      <p:pic>
        <p:nvPicPr>
          <p:cNvPr id="7" name="Picture 1"/>
          <p:cNvPicPr>
            <a:picLocks noChangeAspect="1" noChangeArrowheads="1"/>
          </p:cNvPicPr>
          <p:nvPr/>
        </p:nvPicPr>
        <p:blipFill>
          <a:blip r:embed="rId3"/>
          <a:srcRect/>
          <a:stretch>
            <a:fillRect/>
          </a:stretch>
        </p:blipFill>
        <p:spPr bwMode="auto">
          <a:xfrm>
            <a:off x="1916350" y="3657976"/>
            <a:ext cx="3328357" cy="2680817"/>
          </a:xfrm>
          <a:prstGeom prst="rect">
            <a:avLst/>
          </a:prstGeom>
          <a:noFill/>
          <a:ln w="9525">
            <a:noFill/>
            <a:miter lim="800000"/>
            <a:headEnd/>
            <a:tailEnd/>
          </a:ln>
          <a:effectLst/>
        </p:spPr>
      </p:pic>
      <p:sp>
        <p:nvSpPr>
          <p:cNvPr id="8" name="TextBox 7"/>
          <p:cNvSpPr txBox="1"/>
          <p:nvPr/>
        </p:nvSpPr>
        <p:spPr>
          <a:xfrm>
            <a:off x="5595934" y="5000636"/>
            <a:ext cx="3000396" cy="369332"/>
          </a:xfrm>
          <a:prstGeom prst="rect">
            <a:avLst/>
          </a:prstGeom>
          <a:noFill/>
        </p:spPr>
        <p:txBody>
          <a:bodyPr wrap="square" rtlCol="0">
            <a:spAutoFit/>
          </a:bodyPr>
          <a:lstStyle/>
          <a:p>
            <a:r>
              <a:rPr lang="en-IN" dirty="0" err="1">
                <a:latin typeface="Times New Roman" pitchFamily="18" charset="0"/>
                <a:cs typeface="Times New Roman" pitchFamily="18" charset="0"/>
              </a:rPr>
              <a:t>Perceptron</a:t>
            </a:r>
            <a:r>
              <a:rPr lang="en-IN" dirty="0">
                <a:latin typeface="Times New Roman" pitchFamily="18" charset="0"/>
                <a:cs typeface="Times New Roman" pitchFamily="18" charset="0"/>
              </a:rPr>
              <a:t> Realisation</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3577598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4034" y="2500306"/>
            <a:ext cx="8229600" cy="1143000"/>
          </a:xfrm>
        </p:spPr>
        <p:txBody>
          <a:bodyPr/>
          <a:lstStyle/>
          <a:p>
            <a:r>
              <a:rPr lang="en-IN" dirty="0" err="1" smtClean="0">
                <a:latin typeface="Times New Roman" pitchFamily="18" charset="0"/>
                <a:cs typeface="Times New Roman" pitchFamily="18" charset="0"/>
              </a:rPr>
              <a:t>Perceptron</a:t>
            </a:r>
            <a:r>
              <a:rPr lang="en-IN" dirty="0" smtClean="0">
                <a:latin typeface="Times New Roman" pitchFamily="18" charset="0"/>
                <a:cs typeface="Times New Roman" pitchFamily="18" charset="0"/>
              </a:rPr>
              <a:t> on MNIST</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268854575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173058" name="Picture 2"/>
          <p:cNvPicPr>
            <a:picLocks noGrp="1" noChangeAspect="1" noChangeArrowheads="1"/>
          </p:cNvPicPr>
          <p:nvPr>
            <p:ph idx="1"/>
          </p:nvPr>
        </p:nvPicPr>
        <p:blipFill>
          <a:blip r:embed="rId2"/>
          <a:srcRect/>
          <a:stretch>
            <a:fillRect/>
          </a:stretch>
        </p:blipFill>
        <p:spPr bwMode="auto">
          <a:xfrm>
            <a:off x="2690813" y="1915320"/>
            <a:ext cx="6810375" cy="3895725"/>
          </a:xfrm>
          <a:prstGeom prst="rect">
            <a:avLst/>
          </a:prstGeom>
          <a:noFill/>
          <a:ln w="9525">
            <a:noFill/>
            <a:miter lim="800000"/>
            <a:headEnd/>
            <a:tailEnd/>
          </a:ln>
          <a:effectLst/>
        </p:spPr>
      </p:pic>
    </p:spTree>
    <p:extLst>
      <p:ext uri="{BB962C8B-B14F-4D97-AF65-F5344CB8AC3E}">
        <p14:creationId xmlns:p14="http://schemas.microsoft.com/office/powerpoint/2010/main" val="108856650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Times New Roman" pitchFamily="18" charset="0"/>
                <a:cs typeface="Times New Roman" pitchFamily="18" charset="0"/>
              </a:rPr>
              <a:t>Features</a:t>
            </a:r>
            <a:endParaRPr lang="en-IN" dirty="0">
              <a:latin typeface="Times New Roman" pitchFamily="18" charset="0"/>
              <a:cs typeface="Times New Roman" pitchFamily="18" charset="0"/>
            </a:endParaRPr>
          </a:p>
        </p:txBody>
      </p:sp>
      <p:pic>
        <p:nvPicPr>
          <p:cNvPr id="174082" name="Picture 2"/>
          <p:cNvPicPr>
            <a:picLocks noGrp="1" noChangeAspect="1" noChangeArrowheads="1"/>
          </p:cNvPicPr>
          <p:nvPr>
            <p:ph idx="1"/>
          </p:nvPr>
        </p:nvPicPr>
        <p:blipFill>
          <a:blip r:embed="rId2"/>
          <a:srcRect/>
          <a:stretch>
            <a:fillRect/>
          </a:stretch>
        </p:blipFill>
        <p:spPr bwMode="auto">
          <a:xfrm>
            <a:off x="2452663" y="1428737"/>
            <a:ext cx="7324725" cy="3705225"/>
          </a:xfrm>
          <a:prstGeom prst="rect">
            <a:avLst/>
          </a:prstGeom>
          <a:noFill/>
          <a:ln w="9525">
            <a:noFill/>
            <a:miter lim="800000"/>
            <a:headEnd/>
            <a:tailEnd/>
          </a:ln>
          <a:effectLst/>
        </p:spPr>
      </p:pic>
      <p:sp>
        <p:nvSpPr>
          <p:cNvPr id="4" name="TextBox 3"/>
          <p:cNvSpPr txBox="1"/>
          <p:nvPr/>
        </p:nvSpPr>
        <p:spPr>
          <a:xfrm>
            <a:off x="2524100" y="5357826"/>
            <a:ext cx="6929486" cy="369332"/>
          </a:xfrm>
          <a:prstGeom prst="rect">
            <a:avLst/>
          </a:prstGeom>
          <a:noFill/>
        </p:spPr>
        <p:txBody>
          <a:bodyPr wrap="square" rtlCol="0">
            <a:spAutoFit/>
          </a:bodyPr>
          <a:lstStyle/>
          <a:p>
            <a:r>
              <a:rPr lang="en-IN" dirty="0">
                <a:latin typeface="Times New Roman" pitchFamily="18" charset="0"/>
                <a:cs typeface="Times New Roman" pitchFamily="18" charset="0"/>
              </a:rPr>
              <a:t>Which scenario is better ?? Using 256 Features or Using 2 features ??</a:t>
            </a:r>
            <a:endParaRPr lang="en-IN" dirty="0">
              <a:latin typeface="Times New Roman" pitchFamily="18" charset="0"/>
              <a:cs typeface="Times New Roman" pitchFamily="18" charset="0"/>
            </a:endParaRPr>
          </a:p>
        </p:txBody>
      </p:sp>
      <p:sp>
        <p:nvSpPr>
          <p:cNvPr id="5" name="TextBox 4"/>
          <p:cNvSpPr txBox="1"/>
          <p:nvPr/>
        </p:nvSpPr>
        <p:spPr>
          <a:xfrm>
            <a:off x="4667240" y="5857892"/>
            <a:ext cx="2500330" cy="369332"/>
          </a:xfrm>
          <a:prstGeom prst="rect">
            <a:avLst/>
          </a:prstGeom>
          <a:noFill/>
        </p:spPr>
        <p:txBody>
          <a:bodyPr wrap="square" rtlCol="0">
            <a:spAutoFit/>
          </a:bodyPr>
          <a:lstStyle/>
          <a:p>
            <a:r>
              <a:rPr lang="en-IN" b="1" dirty="0">
                <a:latin typeface="Times New Roman" pitchFamily="18" charset="0"/>
                <a:cs typeface="Times New Roman" pitchFamily="18" charset="0"/>
              </a:rPr>
              <a:t>Why ???</a:t>
            </a:r>
            <a:endParaRPr lang="en-IN" b="1" dirty="0">
              <a:latin typeface="Times New Roman" pitchFamily="18" charset="0"/>
              <a:cs typeface="Times New Roman" pitchFamily="18" charset="0"/>
            </a:endParaRPr>
          </a:p>
        </p:txBody>
      </p:sp>
    </p:spTree>
    <p:extLst>
      <p:ext uri="{BB962C8B-B14F-4D97-AF65-F5344CB8AC3E}">
        <p14:creationId xmlns:p14="http://schemas.microsoft.com/office/powerpoint/2010/main" val="1420471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0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5472" y="142852"/>
            <a:ext cx="8229600" cy="1143000"/>
          </a:xfrm>
        </p:spPr>
        <p:txBody>
          <a:bodyPr>
            <a:normAutofit fontScale="90000"/>
          </a:bodyPr>
          <a:lstStyle/>
          <a:p>
            <a:r>
              <a:rPr lang="en-IN" dirty="0" smtClean="0">
                <a:latin typeface="Times New Roman" pitchFamily="18" charset="0"/>
                <a:cs typeface="Times New Roman" pitchFamily="18" charset="0"/>
              </a:rPr>
              <a:t>Scatter-plot of Data in Feature space</a:t>
            </a:r>
            <a:endParaRPr lang="en-IN" dirty="0">
              <a:latin typeface="Times New Roman" pitchFamily="18" charset="0"/>
              <a:cs typeface="Times New Roman" pitchFamily="18" charset="0"/>
            </a:endParaRPr>
          </a:p>
        </p:txBody>
      </p:sp>
      <p:pic>
        <p:nvPicPr>
          <p:cNvPr id="175106" name="Picture 2"/>
          <p:cNvPicPr>
            <a:picLocks noGrp="1" noChangeAspect="1" noChangeArrowheads="1"/>
          </p:cNvPicPr>
          <p:nvPr>
            <p:ph idx="1"/>
          </p:nvPr>
        </p:nvPicPr>
        <p:blipFill>
          <a:blip r:embed="rId2"/>
          <a:srcRect t="10004"/>
          <a:stretch>
            <a:fillRect/>
          </a:stretch>
        </p:blipFill>
        <p:spPr bwMode="auto">
          <a:xfrm>
            <a:off x="2952728" y="1857364"/>
            <a:ext cx="6019800" cy="3548864"/>
          </a:xfrm>
          <a:prstGeom prst="rect">
            <a:avLst/>
          </a:prstGeom>
          <a:noFill/>
          <a:ln w="9525">
            <a:noFill/>
            <a:miter lim="800000"/>
            <a:headEnd/>
            <a:tailEnd/>
          </a:ln>
          <a:effectLst/>
        </p:spPr>
      </p:pic>
    </p:spTree>
    <p:extLst>
      <p:ext uri="{BB962C8B-B14F-4D97-AF65-F5344CB8AC3E}">
        <p14:creationId xmlns:p14="http://schemas.microsoft.com/office/powerpoint/2010/main" val="293029503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41730</TotalTime>
  <Words>3441</Words>
  <Application>Microsoft Office PowerPoint</Application>
  <PresentationFormat>Widescreen</PresentationFormat>
  <Paragraphs>768</Paragraphs>
  <Slides>128</Slides>
  <Notes>6</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128</vt:i4>
      </vt:variant>
    </vt:vector>
  </HeadingPairs>
  <TitlesOfParts>
    <vt:vector size="139" baseType="lpstr">
      <vt:lpstr>Arial</vt:lpstr>
      <vt:lpstr>Blackadder ITC</vt:lpstr>
      <vt:lpstr>Calibri</vt:lpstr>
      <vt:lpstr>Calibri Light</vt:lpstr>
      <vt:lpstr>Cambria</vt:lpstr>
      <vt:lpstr>Mangal</vt:lpstr>
      <vt:lpstr>Times New Roman</vt:lpstr>
      <vt:lpstr>Tw Cen MT</vt:lpstr>
      <vt:lpstr>Wingdings</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Mostafa’s Puzzle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 Useful Concepts </vt:lpstr>
      <vt:lpstr>PowerPoint Presentation</vt:lpstr>
      <vt:lpstr>PowerPoint Presentation</vt:lpstr>
      <vt:lpstr>PowerPoint Presentation</vt:lpstr>
      <vt:lpstr>Iterative minimization</vt:lpstr>
      <vt:lpstr>Iterative Minimization</vt:lpstr>
      <vt:lpstr>Quick exercise</vt:lpstr>
      <vt:lpstr>FN MINIMIZATION</vt:lpstr>
      <vt:lpstr>Iterative method</vt:lpstr>
      <vt:lpstr>Gradient Descent</vt:lpstr>
      <vt:lpstr>PowerPoint Presentation</vt:lpstr>
      <vt:lpstr>    Fitting a straight line</vt:lpstr>
      <vt:lpstr>Fitting a straight line</vt:lpstr>
      <vt:lpstr>Example problem</vt:lpstr>
      <vt:lpstr>Example problem</vt:lpstr>
      <vt:lpstr>Fitting a straight line – Cost function</vt:lpstr>
      <vt:lpstr>Closed form – Minimize sum of square error</vt:lpstr>
      <vt:lpstr>Gradient Descent – Minimize sum of square error</vt:lpstr>
      <vt:lpstr>Gradient Descent</vt:lpstr>
      <vt:lpstr>Gradient Descent</vt:lpstr>
      <vt:lpstr>Convergence</vt:lpstr>
      <vt:lpstr>Sample problem</vt:lpstr>
      <vt:lpstr>Notes</vt:lpstr>
      <vt:lpstr>PowerPoint Presentation</vt:lpstr>
      <vt:lpstr>    fitting a gaussian</vt:lpstr>
      <vt:lpstr>Which Gaussian is the best? and how to get to it?</vt:lpstr>
      <vt:lpstr>Maximum likelihood function</vt:lpstr>
      <vt:lpstr>Maximum likelihood</vt:lpstr>
      <vt:lpstr>Maximum likelihood (closed form)</vt:lpstr>
      <vt:lpstr>ML – single dimensional Gaussian</vt:lpstr>
      <vt:lpstr>ML – single dimensional Gaussian</vt:lpstr>
      <vt:lpstr>Simple Example</vt:lpstr>
      <vt:lpstr>PowerPoint Presentation</vt:lpstr>
      <vt:lpstr>PowerPoint Presentation</vt:lpstr>
      <vt:lpstr>PowerPoint Presentation</vt:lpstr>
      <vt:lpstr>PowerPoint Presentation</vt:lpstr>
      <vt:lpstr>Perceptron – Why?</vt:lpstr>
      <vt:lpstr>Perceptron -Wiki</vt:lpstr>
      <vt:lpstr>Perceptron</vt:lpstr>
      <vt:lpstr>PowerPoint Presentation</vt:lpstr>
      <vt:lpstr>PowerPoint Presentation</vt:lpstr>
      <vt:lpstr>PowerPoint Presentation</vt:lpstr>
      <vt:lpstr>PowerPoint Presentation</vt:lpstr>
      <vt:lpstr>Perceptron inference algorithm </vt:lpstr>
      <vt:lpstr>C. What the perceptron learning algorithm aims to do..</vt:lpstr>
      <vt:lpstr>C. What the perceptron learning algorithm aims to do..</vt:lpstr>
      <vt:lpstr>C. Augmented representation (points and lines)</vt:lpstr>
      <vt:lpstr>C. What is the Perceptron algorithm</vt:lpstr>
      <vt:lpstr>Weight correction (blue to black)</vt:lpstr>
      <vt:lpstr>D. Perceptron Learning Algorithm:  Minimizing a certain cost function</vt:lpstr>
      <vt:lpstr>Perceptron - Drawbacks</vt:lpstr>
      <vt:lpstr>Linear Classifier : Perceptron</vt:lpstr>
      <vt:lpstr>Perceptron on MNIST</vt:lpstr>
      <vt:lpstr>PowerPoint Presentation</vt:lpstr>
      <vt:lpstr>Features</vt:lpstr>
      <vt:lpstr>Scatter-plot of Data in Feature space</vt:lpstr>
      <vt:lpstr>Iterations : PLA</vt:lpstr>
      <vt:lpstr>Linear Regression  (Real-valued output)</vt:lpstr>
      <vt:lpstr>Linear Regression - Objective</vt:lpstr>
      <vt:lpstr>Cost function</vt:lpstr>
      <vt:lpstr>Cost function contribution</vt:lpstr>
      <vt:lpstr>Cost function - Rewriting</vt:lpstr>
      <vt:lpstr>Vector calculus - Hints</vt:lpstr>
      <vt:lpstr>PowerPoint Presentation</vt:lpstr>
      <vt:lpstr>PowerPoint Presentation</vt:lpstr>
      <vt:lpstr>PowerPoint Presentation</vt:lpstr>
      <vt:lpstr>Pseudo-inverse Dimensions</vt:lpstr>
      <vt:lpstr>PowerPoint Presentation</vt:lpstr>
      <vt:lpstr>Linear Regression - Classification</vt:lpstr>
      <vt:lpstr>Linear Models - Summary</vt:lpstr>
      <vt:lpstr>Logistic Regression</vt:lpstr>
      <vt:lpstr>Linear Models – Contd…</vt:lpstr>
      <vt:lpstr>Logistic (Sigmoid) function</vt:lpstr>
      <vt:lpstr>Logistic (sigmoid) function</vt:lpstr>
      <vt:lpstr>PowerPoint Presentation</vt:lpstr>
      <vt:lpstr>Logistic Regression</vt:lpstr>
      <vt:lpstr>From Discrete to Real-valued</vt:lpstr>
      <vt:lpstr>How to quantify the error ?</vt:lpstr>
      <vt:lpstr>MLE - Estimation</vt:lpstr>
      <vt:lpstr>Maximizing the Likelihood</vt:lpstr>
      <vt:lpstr>MLE </vt:lpstr>
      <vt:lpstr>MLE</vt:lpstr>
      <vt:lpstr>Gradient Descent</vt:lpstr>
      <vt:lpstr>Conclusion</vt:lpstr>
      <vt:lpstr>Linear Model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Madhankumar Anandhakrishnan</dc:creator>
  <cp:lastModifiedBy>Neelam Sinha</cp:lastModifiedBy>
  <cp:revision>286</cp:revision>
  <dcterms:created xsi:type="dcterms:W3CDTF">2023-08-11T03:51:04Z</dcterms:created>
  <dcterms:modified xsi:type="dcterms:W3CDTF">2024-02-07T05:27:04Z</dcterms:modified>
</cp:coreProperties>
</file>